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
      <p:font typeface="Orbitron"/>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Nikhil Mishr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rbitron-regular.fntdata"/><Relationship Id="rId30"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Orbitron-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20-02-08T05:22:24.361">
    <p:pos x="6000" y="0"/>
    <p:text>check these out!!!!!</p:text>
  </p:cm>
</p:cmLst>
</file>

<file path=ppt/media/image1.jpg>
</file>

<file path=ppt/media/image10.png>
</file>

<file path=ppt/media/image11.jpg>
</file>

<file path=ppt/media/image12.jpg>
</file>

<file path=ppt/media/image13.jpg>
</file>

<file path=ppt/media/image14.pn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d6cbeb4e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d6cbeb4e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7d6cbeb4e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7d6cbeb4e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Swerving is not the best option. If you are travelling on an empty roadway at very slow speeds, swerving might be an effective way to prevent a collision with an animal. That being said, in almost every instance swerving to miss an animal on the road will cause more harm than good.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6ebc0e055a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6ebc0e055a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6ebc0e055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6ebc0e055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d6c8a39c3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d6c8a39c3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Environmental sustainability in simple terms is the practice of decreasing the depletion of natural resources and still continue advancing into the future.The development of humans and sustainability of environment is inversely proportional to each other. So, our development should not damage our environment.</a:t>
            </a:r>
            <a:endParaRPr sz="1800"/>
          </a:p>
          <a:p>
            <a:pPr indent="0" lvl="0" marL="0" rtl="0" algn="l">
              <a:spcBef>
                <a:spcPts val="0"/>
              </a:spcBef>
              <a:spcAft>
                <a:spcPts val="0"/>
              </a:spcAft>
              <a:buNone/>
            </a:pPr>
            <a:r>
              <a:rPr lang="en-GB" sz="1800"/>
              <a:t>One of the greatest threat to nature and animals comes in the form of a very developed creature called humans.we built roads that pass through the forest which is the natural habitat for many animals. These animals try to cross the road and get hit by our vehicles causing severe injuries and even death. These accidents are equally fatal to both humans and animals.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d77fe5f9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d77fe5f9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7d77fe5f9a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7d77fe5f9a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d77fe61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d77fe61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d6cbeb4e7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d6cbeb4e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6ebc0e055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6ebc0e055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The roadkills were monitored thrice a month in each habitat between January, 2007 and June, 2007 and a total of 423 roadkills belonging to 29 species were recorded. Reptiles were the most affected taxa (37.59%) followed by amphibians (29.55%), mammals (19.39%) and birds (13.48%). The variability in season indicated higher roadkills in pre-monsoon (55.6%) compared to those in summer season (44.6%).</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4.png"/><Relationship Id="rId6" Type="http://schemas.openxmlformats.org/officeDocument/2006/relationships/hyperlink" Target="https://publicdomainvectors.org/en/free-clipart/Blood-splash-vector-image/68262.html" TargetMode="External"/><Relationship Id="rId7"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14.png"/><Relationship Id="rId8"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1.jpg"/><Relationship Id="rId4" Type="http://schemas.openxmlformats.org/officeDocument/2006/relationships/image" Target="../media/image8.jpg"/><Relationship Id="rId5"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2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www.youtube.com/watch?v=kYe0SUN3SYg" TargetMode="External"/><Relationship Id="rId4" Type="http://schemas.openxmlformats.org/officeDocument/2006/relationships/image" Target="../media/image1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comments" Target="../comments/comment1.xml"/><Relationship Id="rId4" Type="http://schemas.openxmlformats.org/officeDocument/2006/relationships/hyperlink" Target="http://www.youtube.com/watch?v=kYe0SUN3SYg" TargetMode="External"/><Relationship Id="rId5"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www.youtube.com/watch?v=kYe0SUN3SYg" TargetMode="External"/><Relationship Id="rId4"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hyperlink" Target="http://drive.google.com/file/d/13z2ul3ULGf8HRJJisu7CshWmTNqslRWr/view"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hyperlink" Target="https://www.researchgate.net/publication/271185614_Roadkill_animals_on_national_highways_of_Karnataka_India"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Google Shape;176;p18"/>
          <p:cNvSpPr txBox="1"/>
          <p:nvPr>
            <p:ph idx="4294967295" type="ctrTitle"/>
          </p:nvPr>
        </p:nvSpPr>
        <p:spPr>
          <a:xfrm>
            <a:off x="2711850" y="0"/>
            <a:ext cx="4253400" cy="17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5100">
                <a:solidFill>
                  <a:srgbClr val="000000"/>
                </a:solidFill>
                <a:latin typeface="Orbitron"/>
                <a:ea typeface="Orbitron"/>
                <a:cs typeface="Orbitron"/>
                <a:sym typeface="Orbitron"/>
              </a:rPr>
              <a:t>VIRTUAL SENTINEL</a:t>
            </a:r>
            <a:endParaRPr sz="3100">
              <a:latin typeface="Orbitron"/>
              <a:ea typeface="Orbitron"/>
              <a:cs typeface="Orbitron"/>
              <a:sym typeface="Orbitron"/>
            </a:endParaRPr>
          </a:p>
        </p:txBody>
      </p:sp>
      <p:sp>
        <p:nvSpPr>
          <p:cNvPr id="177" name="Google Shape;177;p18"/>
          <p:cNvSpPr txBox="1"/>
          <p:nvPr>
            <p:ph idx="4294967295"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To alers</a:t>
            </a:r>
            <a:endParaRPr b="1" sz="1400"/>
          </a:p>
        </p:txBody>
      </p:sp>
      <p:sp>
        <p:nvSpPr>
          <p:cNvPr id="178" name="Google Shape;178;p18"/>
          <p:cNvSpPr txBox="1"/>
          <p:nvPr/>
        </p:nvSpPr>
        <p:spPr>
          <a:xfrm>
            <a:off x="3184550" y="1597300"/>
            <a:ext cx="3003600" cy="4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a:latin typeface="Courier New"/>
                <a:ea typeface="Courier New"/>
                <a:cs typeface="Courier New"/>
                <a:sym typeface="Courier New"/>
              </a:rPr>
              <a:t>Traffic Lights for Animals</a:t>
            </a:r>
            <a:endParaRPr b="1" i="1">
              <a:latin typeface="Courier New"/>
              <a:ea typeface="Courier New"/>
              <a:cs typeface="Courier New"/>
              <a:sym typeface="Courier New"/>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pic>
        <p:nvPicPr>
          <p:cNvPr id="240" name="Google Shape;240;p27"/>
          <p:cNvPicPr preferRelativeResize="0"/>
          <p:nvPr/>
        </p:nvPicPr>
        <p:blipFill>
          <a:blip r:embed="rId3">
            <a:alphaModFix/>
          </a:blip>
          <a:stretch>
            <a:fillRect/>
          </a:stretch>
        </p:blipFill>
        <p:spPr>
          <a:xfrm>
            <a:off x="0" y="0"/>
            <a:ext cx="9144000" cy="5719039"/>
          </a:xfrm>
          <a:prstGeom prst="rect">
            <a:avLst/>
          </a:prstGeom>
          <a:noFill/>
          <a:ln>
            <a:noFill/>
          </a:ln>
        </p:spPr>
      </p:pic>
      <p:pic>
        <p:nvPicPr>
          <p:cNvPr id="241" name="Google Shape;241;p27"/>
          <p:cNvPicPr preferRelativeResize="0"/>
          <p:nvPr/>
        </p:nvPicPr>
        <p:blipFill>
          <a:blip r:embed="rId4">
            <a:alphaModFix/>
          </a:blip>
          <a:stretch>
            <a:fillRect/>
          </a:stretch>
        </p:blipFill>
        <p:spPr>
          <a:xfrm flipH="1" rot="-5400000">
            <a:off x="4449151" y="2069337"/>
            <a:ext cx="857249" cy="428624"/>
          </a:xfrm>
          <a:prstGeom prst="rect">
            <a:avLst/>
          </a:prstGeom>
          <a:noFill/>
          <a:ln>
            <a:noFill/>
          </a:ln>
        </p:spPr>
      </p:pic>
      <p:pic>
        <p:nvPicPr>
          <p:cNvPr id="242" name="Google Shape;242;p27"/>
          <p:cNvPicPr preferRelativeResize="0"/>
          <p:nvPr/>
        </p:nvPicPr>
        <p:blipFill>
          <a:blip r:embed="rId5">
            <a:alphaModFix/>
          </a:blip>
          <a:stretch>
            <a:fillRect/>
          </a:stretch>
        </p:blipFill>
        <p:spPr>
          <a:xfrm>
            <a:off x="4296650" y="2571750"/>
            <a:ext cx="979300" cy="511750"/>
          </a:xfrm>
          <a:prstGeom prst="rect">
            <a:avLst/>
          </a:prstGeom>
          <a:noFill/>
          <a:ln>
            <a:noFill/>
          </a:ln>
        </p:spPr>
      </p:pic>
      <p:pic>
        <p:nvPicPr>
          <p:cNvPr id="243" name="Google Shape;243;p27">
            <a:hlinkClick r:id="rId6"/>
          </p:cNvPr>
          <p:cNvPicPr preferRelativeResize="0"/>
          <p:nvPr/>
        </p:nvPicPr>
        <p:blipFill>
          <a:blip r:embed="rId7">
            <a:alphaModFix/>
          </a:blip>
          <a:stretch>
            <a:fillRect/>
          </a:stretch>
        </p:blipFill>
        <p:spPr>
          <a:xfrm>
            <a:off x="4479600" y="2838475"/>
            <a:ext cx="796350" cy="731050"/>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42"/>
                                        </p:tgtEl>
                                        <p:attrNameLst>
                                          <p:attrName>style.visibility</p:attrName>
                                        </p:attrNameLst>
                                      </p:cBhvr>
                                      <p:to>
                                        <p:strVal val="visible"/>
                                      </p:to>
                                    </p:set>
                                    <p:anim calcmode="lin" valueType="num">
                                      <p:cBhvr additive="base">
                                        <p:cTn dur="1000"/>
                                        <p:tgtEl>
                                          <p:spTgt spid="24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241"/>
                                        </p:tgtEl>
                                        <p:attrNameLst>
                                          <p:attrName>style.visibility</p:attrName>
                                        </p:attrNameLst>
                                      </p:cBhvr>
                                      <p:to>
                                        <p:strVal val="visible"/>
                                      </p:to>
                                    </p:set>
                                    <p:anim calcmode="lin" valueType="num">
                                      <p:cBhvr additive="base">
                                        <p:cTn dur="1500"/>
                                        <p:tgtEl>
                                          <p:spTgt spid="241"/>
                                        </p:tgtEl>
                                        <p:attrNameLst>
                                          <p:attrName>ppt_y</p:attrName>
                                        </p:attrNameLst>
                                      </p:cBhvr>
                                      <p:tavLst>
                                        <p:tav fmla="" tm="0">
                                          <p:val>
                                            <p:strVal val="#ppt_y-1"/>
                                          </p:val>
                                        </p:tav>
                                        <p:tav fmla="" tm="100000">
                                          <p:val>
                                            <p:strVal val="#ppt_y"/>
                                          </p:val>
                                        </p:tav>
                                      </p:tavLst>
                                    </p:anim>
                                  </p:childTnLst>
                                </p:cTn>
                              </p:par>
                            </p:childTnLst>
                          </p:cTn>
                        </p:par>
                        <p:par>
                          <p:cTn fill="hold">
                            <p:stCondLst>
                              <p:cond delay="2500"/>
                            </p:stCondLst>
                            <p:childTnLst>
                              <p:par>
                                <p:cTn fill="hold" nodeType="afterEffect" presetClass="entr" presetID="1" presetSubtype="0">
                                  <p:stCondLst>
                                    <p:cond delay="0"/>
                                  </p:stCondLst>
                                  <p:childTnLst>
                                    <p:set>
                                      <p:cBhvr>
                                        <p:cTn dur="1" fill="hold">
                                          <p:stCondLst>
                                            <p:cond delay="0"/>
                                          </p:stCondLst>
                                        </p:cTn>
                                        <p:tgtEl>
                                          <p:spTgt spid="2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28"/>
          <p:cNvPicPr preferRelativeResize="0"/>
          <p:nvPr/>
        </p:nvPicPr>
        <p:blipFill>
          <a:blip r:embed="rId3">
            <a:alphaModFix/>
          </a:blip>
          <a:stretch>
            <a:fillRect/>
          </a:stretch>
        </p:blipFill>
        <p:spPr>
          <a:xfrm>
            <a:off x="0" y="-116950"/>
            <a:ext cx="9144000" cy="5719039"/>
          </a:xfrm>
          <a:prstGeom prst="rect">
            <a:avLst/>
          </a:prstGeom>
          <a:noFill/>
          <a:ln>
            <a:noFill/>
          </a:ln>
        </p:spPr>
      </p:pic>
      <p:pic>
        <p:nvPicPr>
          <p:cNvPr id="249" name="Google Shape;249;p28"/>
          <p:cNvPicPr preferRelativeResize="0"/>
          <p:nvPr/>
        </p:nvPicPr>
        <p:blipFill>
          <a:blip r:embed="rId4">
            <a:alphaModFix/>
          </a:blip>
          <a:stretch>
            <a:fillRect/>
          </a:stretch>
        </p:blipFill>
        <p:spPr>
          <a:xfrm flipH="1" rot="-5400000">
            <a:off x="4357676" y="1995737"/>
            <a:ext cx="857249" cy="428624"/>
          </a:xfrm>
          <a:prstGeom prst="rect">
            <a:avLst/>
          </a:prstGeom>
          <a:noFill/>
          <a:ln>
            <a:noFill/>
          </a:ln>
        </p:spPr>
      </p:pic>
      <p:sp>
        <p:nvSpPr>
          <p:cNvPr id="250" name="Google Shape;250;p28"/>
          <p:cNvSpPr/>
          <p:nvPr/>
        </p:nvSpPr>
        <p:spPr>
          <a:xfrm>
            <a:off x="2684300" y="3851875"/>
            <a:ext cx="1107300" cy="731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PIR SENSOR</a:t>
            </a:r>
            <a:endParaRPr/>
          </a:p>
        </p:txBody>
      </p:sp>
      <p:pic>
        <p:nvPicPr>
          <p:cNvPr id="251" name="Google Shape;251;p28"/>
          <p:cNvPicPr preferRelativeResize="0"/>
          <p:nvPr/>
        </p:nvPicPr>
        <p:blipFill rotWithShape="1">
          <a:blip r:embed="rId5">
            <a:alphaModFix/>
          </a:blip>
          <a:srcRect b="55620" l="66251" r="1874" t="6108"/>
          <a:stretch/>
        </p:blipFill>
        <p:spPr>
          <a:xfrm rot="5400000">
            <a:off x="2943350" y="2896450"/>
            <a:ext cx="979301" cy="697662"/>
          </a:xfrm>
          <a:prstGeom prst="rect">
            <a:avLst/>
          </a:prstGeom>
          <a:noFill/>
          <a:ln>
            <a:noFill/>
          </a:ln>
        </p:spPr>
      </p:pic>
      <p:sp>
        <p:nvSpPr>
          <p:cNvPr id="252" name="Google Shape;252;p28"/>
          <p:cNvSpPr/>
          <p:nvPr/>
        </p:nvSpPr>
        <p:spPr>
          <a:xfrm>
            <a:off x="1075075" y="1195450"/>
            <a:ext cx="2009100" cy="2029200"/>
          </a:xfrm>
          <a:prstGeom prst="rtTriangle">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Field of View - 160 </a:t>
            </a:r>
            <a:endParaRPr/>
          </a:p>
        </p:txBody>
      </p:sp>
      <p:sp>
        <p:nvSpPr>
          <p:cNvPr id="253" name="Google Shape;253;p28"/>
          <p:cNvSpPr/>
          <p:nvPr/>
        </p:nvSpPr>
        <p:spPr>
          <a:xfrm rot="5399476">
            <a:off x="1095181" y="3212725"/>
            <a:ext cx="1968900" cy="2009400"/>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28"/>
          <p:cNvPicPr preferRelativeResize="0"/>
          <p:nvPr/>
        </p:nvPicPr>
        <p:blipFill>
          <a:blip r:embed="rId6">
            <a:alphaModFix/>
          </a:blip>
          <a:stretch>
            <a:fillRect/>
          </a:stretch>
        </p:blipFill>
        <p:spPr>
          <a:xfrm>
            <a:off x="3658525" y="2072625"/>
            <a:ext cx="566050" cy="566051"/>
          </a:xfrm>
          <a:prstGeom prst="rect">
            <a:avLst/>
          </a:prstGeom>
          <a:noFill/>
          <a:ln>
            <a:noFill/>
          </a:ln>
          <a:effectLst>
            <a:outerShdw blurRad="57150" rotWithShape="0" algn="bl" dir="5400000" dist="19050">
              <a:srgbClr val="000000">
                <a:alpha val="50000"/>
              </a:srgbClr>
            </a:outerShdw>
          </a:effectLst>
        </p:spPr>
      </p:pic>
      <p:pic>
        <p:nvPicPr>
          <p:cNvPr id="255" name="Google Shape;255;p28"/>
          <p:cNvPicPr preferRelativeResize="0"/>
          <p:nvPr/>
        </p:nvPicPr>
        <p:blipFill>
          <a:blip r:embed="rId6">
            <a:alphaModFix/>
          </a:blip>
          <a:stretch>
            <a:fillRect/>
          </a:stretch>
        </p:blipFill>
        <p:spPr>
          <a:xfrm>
            <a:off x="3658525" y="2529825"/>
            <a:ext cx="566050" cy="566051"/>
          </a:xfrm>
          <a:prstGeom prst="rect">
            <a:avLst/>
          </a:prstGeom>
          <a:noFill/>
          <a:ln>
            <a:noFill/>
          </a:ln>
        </p:spPr>
      </p:pic>
      <p:pic>
        <p:nvPicPr>
          <p:cNvPr id="256" name="Google Shape;256;p28"/>
          <p:cNvPicPr preferRelativeResize="0"/>
          <p:nvPr/>
        </p:nvPicPr>
        <p:blipFill>
          <a:blip r:embed="rId6">
            <a:alphaModFix/>
          </a:blip>
          <a:stretch>
            <a:fillRect/>
          </a:stretch>
        </p:blipFill>
        <p:spPr>
          <a:xfrm>
            <a:off x="3658525" y="3038450"/>
            <a:ext cx="566050" cy="566050"/>
          </a:xfrm>
          <a:prstGeom prst="rect">
            <a:avLst/>
          </a:prstGeom>
          <a:noFill/>
          <a:ln>
            <a:noFill/>
          </a:ln>
        </p:spPr>
      </p:pic>
      <p:pic>
        <p:nvPicPr>
          <p:cNvPr id="257" name="Google Shape;257;p28"/>
          <p:cNvPicPr preferRelativeResize="0"/>
          <p:nvPr/>
        </p:nvPicPr>
        <p:blipFill>
          <a:blip r:embed="rId6">
            <a:alphaModFix/>
          </a:blip>
          <a:stretch>
            <a:fillRect/>
          </a:stretch>
        </p:blipFill>
        <p:spPr>
          <a:xfrm>
            <a:off x="5138975" y="2072625"/>
            <a:ext cx="566050" cy="566051"/>
          </a:xfrm>
          <a:prstGeom prst="rect">
            <a:avLst/>
          </a:prstGeom>
          <a:noFill/>
          <a:ln>
            <a:noFill/>
          </a:ln>
        </p:spPr>
      </p:pic>
      <p:pic>
        <p:nvPicPr>
          <p:cNvPr id="258" name="Google Shape;258;p28"/>
          <p:cNvPicPr preferRelativeResize="0"/>
          <p:nvPr/>
        </p:nvPicPr>
        <p:blipFill>
          <a:blip r:embed="rId6">
            <a:alphaModFix/>
          </a:blip>
          <a:stretch>
            <a:fillRect/>
          </a:stretch>
        </p:blipFill>
        <p:spPr>
          <a:xfrm>
            <a:off x="5138975" y="2529825"/>
            <a:ext cx="566050" cy="566051"/>
          </a:xfrm>
          <a:prstGeom prst="rect">
            <a:avLst/>
          </a:prstGeom>
          <a:noFill/>
          <a:ln>
            <a:noFill/>
          </a:ln>
        </p:spPr>
      </p:pic>
      <p:pic>
        <p:nvPicPr>
          <p:cNvPr id="259" name="Google Shape;259;p28"/>
          <p:cNvPicPr preferRelativeResize="0"/>
          <p:nvPr/>
        </p:nvPicPr>
        <p:blipFill>
          <a:blip r:embed="rId6">
            <a:alphaModFix/>
          </a:blip>
          <a:stretch>
            <a:fillRect/>
          </a:stretch>
        </p:blipFill>
        <p:spPr>
          <a:xfrm>
            <a:off x="5138975" y="3038450"/>
            <a:ext cx="566050" cy="566050"/>
          </a:xfrm>
          <a:prstGeom prst="rect">
            <a:avLst/>
          </a:prstGeom>
          <a:noFill/>
          <a:ln>
            <a:noFill/>
          </a:ln>
        </p:spPr>
      </p:pic>
      <p:pic>
        <p:nvPicPr>
          <p:cNvPr id="260" name="Google Shape;260;p28"/>
          <p:cNvPicPr preferRelativeResize="0"/>
          <p:nvPr/>
        </p:nvPicPr>
        <p:blipFill>
          <a:blip r:embed="rId7">
            <a:alphaModFix/>
          </a:blip>
          <a:stretch>
            <a:fillRect/>
          </a:stretch>
        </p:blipFill>
        <p:spPr>
          <a:xfrm>
            <a:off x="520200" y="3538650"/>
            <a:ext cx="979300" cy="511750"/>
          </a:xfrm>
          <a:prstGeom prst="rect">
            <a:avLst/>
          </a:prstGeom>
          <a:noFill/>
          <a:ln>
            <a:noFill/>
          </a:ln>
        </p:spPr>
      </p:pic>
      <p:pic>
        <p:nvPicPr>
          <p:cNvPr id="261" name="Google Shape;261;p28"/>
          <p:cNvPicPr preferRelativeResize="0"/>
          <p:nvPr/>
        </p:nvPicPr>
        <p:blipFill>
          <a:blip r:embed="rId8">
            <a:alphaModFix/>
          </a:blip>
          <a:stretch>
            <a:fillRect/>
          </a:stretch>
        </p:blipFill>
        <p:spPr>
          <a:xfrm>
            <a:off x="3093949" y="1715963"/>
            <a:ext cx="697650" cy="988174"/>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2700"/>
                                        <p:tgtEl>
                                          <p:spTgt spid="252"/>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gtEl>
                                        <p:attrNameLst>
                                          <p:attrName>style.visibility</p:attrName>
                                        </p:attrNameLst>
                                      </p:cBhvr>
                                      <p:to>
                                        <p:strVal val="visible"/>
                                      </p:to>
                                    </p:set>
                                    <p:anim calcmode="lin" valueType="num">
                                      <p:cBhvr additive="base">
                                        <p:cTn dur="2500"/>
                                        <p:tgtEl>
                                          <p:spTgt spid="260"/>
                                        </p:tgtEl>
                                        <p:attrNameLst>
                                          <p:attrName>ppt_x</p:attrName>
                                        </p:attrNameLst>
                                      </p:cBhvr>
                                      <p:tavLst>
                                        <p:tav fmla="" tm="0">
                                          <p:val>
                                            <p:strVal val="#ppt_x-1"/>
                                          </p:val>
                                        </p:tav>
                                        <p:tav fmla="" tm="100000">
                                          <p:val>
                                            <p:strVal val="#ppt_x"/>
                                          </p:val>
                                        </p:tav>
                                      </p:tavLst>
                                    </p:anim>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1500"/>
                                        <p:tgtEl>
                                          <p:spTgt spid="24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49"/>
                                        </p:tgtEl>
                                      </p:cBhvr>
                                    </p:animEffect>
                                    <p:set>
                                      <p:cBhvr>
                                        <p:cTn dur="1" fill="hold">
                                          <p:stCondLst>
                                            <p:cond delay="1000"/>
                                          </p:stCondLst>
                                        </p:cTn>
                                        <p:tgtEl>
                                          <p:spTgt spid="24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65" name="Shape 265"/>
        <p:cNvGrpSpPr/>
        <p:nvPr/>
      </p:nvGrpSpPr>
      <p:grpSpPr>
        <a:xfrm>
          <a:off x="0" y="0"/>
          <a:ext cx="0" cy="0"/>
          <a:chOff x="0" y="0"/>
          <a:chExt cx="0" cy="0"/>
        </a:xfrm>
      </p:grpSpPr>
      <p:sp>
        <p:nvSpPr>
          <p:cNvPr id="266" name="Google Shape;266;p29"/>
          <p:cNvSpPr txBox="1"/>
          <p:nvPr>
            <p:ph type="title"/>
          </p:nvPr>
        </p:nvSpPr>
        <p:spPr>
          <a:xfrm>
            <a:off x="730725" y="1318650"/>
            <a:ext cx="3190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solidFill>
                  <a:srgbClr val="FFFFFF"/>
                </a:solidFill>
              </a:rPr>
              <a:t>DESIGN</a:t>
            </a:r>
            <a:endParaRPr b="0" sz="3400">
              <a:solidFill>
                <a:srgbClr val="FFFFFF"/>
              </a:solidFill>
            </a:endParaRPr>
          </a:p>
        </p:txBody>
      </p:sp>
      <p:sp>
        <p:nvSpPr>
          <p:cNvPr id="267" name="Google Shape;267;p29"/>
          <p:cNvSpPr txBox="1"/>
          <p:nvPr>
            <p:ph idx="1" type="body"/>
          </p:nvPr>
        </p:nvSpPr>
        <p:spPr>
          <a:xfrm>
            <a:off x="730725" y="1982900"/>
            <a:ext cx="3893400" cy="23316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Clr>
                <a:srgbClr val="EFEFEF"/>
              </a:buClr>
              <a:buSzPts val="2500"/>
              <a:buAutoNum type="arabicPeriod"/>
            </a:pPr>
            <a:r>
              <a:rPr b="1" lang="en-GB" sz="2500">
                <a:solidFill>
                  <a:srgbClr val="EFEFEF"/>
                </a:solidFill>
              </a:rPr>
              <a:t>Localised sensors</a:t>
            </a:r>
            <a:endParaRPr b="1" sz="2500">
              <a:solidFill>
                <a:srgbClr val="EFEFEF"/>
              </a:solidFill>
            </a:endParaRPr>
          </a:p>
          <a:p>
            <a:pPr indent="-387350" lvl="0" marL="457200" rtl="0" algn="l">
              <a:spcBef>
                <a:spcPts val="0"/>
              </a:spcBef>
              <a:spcAft>
                <a:spcPts val="0"/>
              </a:spcAft>
              <a:buClr>
                <a:srgbClr val="EFEFEF"/>
              </a:buClr>
              <a:buSzPts val="2500"/>
              <a:buAutoNum type="arabicPeriod"/>
            </a:pPr>
            <a:r>
              <a:rPr b="1" lang="en-GB" sz="2500">
                <a:solidFill>
                  <a:srgbClr val="EFEFEF"/>
                </a:solidFill>
              </a:rPr>
              <a:t>PIR Sensor</a:t>
            </a:r>
            <a:endParaRPr b="1" sz="2500">
              <a:solidFill>
                <a:srgbClr val="EFEFEF"/>
              </a:solidFill>
            </a:endParaRPr>
          </a:p>
          <a:p>
            <a:pPr indent="-387350" lvl="0" marL="457200" rtl="0" algn="l">
              <a:spcBef>
                <a:spcPts val="0"/>
              </a:spcBef>
              <a:spcAft>
                <a:spcPts val="0"/>
              </a:spcAft>
              <a:buClr>
                <a:srgbClr val="EFEFEF"/>
              </a:buClr>
              <a:buSzPts val="2500"/>
              <a:buAutoNum type="arabicPeriod"/>
            </a:pPr>
            <a:r>
              <a:rPr b="1" lang="en-GB" sz="2500">
                <a:solidFill>
                  <a:srgbClr val="EFEFEF"/>
                </a:solidFill>
              </a:rPr>
              <a:t>It is Economical</a:t>
            </a:r>
            <a:endParaRPr b="1" sz="2500">
              <a:solidFill>
                <a:srgbClr val="EFEFEF"/>
              </a:solidFill>
            </a:endParaRPr>
          </a:p>
          <a:p>
            <a:pPr indent="-387350" lvl="0" marL="457200" rtl="0" algn="l">
              <a:spcBef>
                <a:spcPts val="0"/>
              </a:spcBef>
              <a:spcAft>
                <a:spcPts val="0"/>
              </a:spcAft>
              <a:buClr>
                <a:srgbClr val="EFEFEF"/>
              </a:buClr>
              <a:buSzPts val="2500"/>
              <a:buAutoNum type="arabicPeriod"/>
            </a:pPr>
            <a:r>
              <a:rPr b="1" lang="en-GB" sz="2500">
                <a:solidFill>
                  <a:srgbClr val="EFEFEF"/>
                </a:solidFill>
              </a:rPr>
              <a:t>Scaleable</a:t>
            </a:r>
            <a:endParaRPr b="1" sz="2500">
              <a:solidFill>
                <a:srgbClr val="EFEFEF"/>
              </a:solidFill>
            </a:endParaRPr>
          </a:p>
          <a:p>
            <a:pPr indent="0" lvl="0" marL="0" rtl="0" algn="l">
              <a:spcBef>
                <a:spcPts val="1600"/>
              </a:spcBef>
              <a:spcAft>
                <a:spcPts val="1600"/>
              </a:spcAft>
              <a:buNone/>
            </a:pPr>
            <a:r>
              <a:t/>
            </a:r>
            <a:endParaRPr b="1" sz="2500">
              <a:solidFill>
                <a:srgbClr val="EFEFEF"/>
              </a:solidFill>
            </a:endParaRPr>
          </a:p>
        </p:txBody>
      </p:sp>
      <p:pic>
        <p:nvPicPr>
          <p:cNvPr id="268" name="Google Shape;268;p29"/>
          <p:cNvPicPr preferRelativeResize="0"/>
          <p:nvPr/>
        </p:nvPicPr>
        <p:blipFill>
          <a:blip r:embed="rId3">
            <a:alphaModFix/>
          </a:blip>
          <a:stretch>
            <a:fillRect/>
          </a:stretch>
        </p:blipFill>
        <p:spPr>
          <a:xfrm>
            <a:off x="4172875" y="1318650"/>
            <a:ext cx="4693800" cy="2626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0"/>
          <p:cNvSpPr txBox="1"/>
          <p:nvPr>
            <p:ph type="title"/>
          </p:nvPr>
        </p:nvSpPr>
        <p:spPr>
          <a:xfrm>
            <a:off x="386050" y="1242150"/>
            <a:ext cx="75726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FEATURES</a:t>
            </a:r>
            <a:endParaRPr sz="1000"/>
          </a:p>
        </p:txBody>
      </p:sp>
      <p:pic>
        <p:nvPicPr>
          <p:cNvPr id="274" name="Google Shape;274;p30"/>
          <p:cNvPicPr preferRelativeResize="0"/>
          <p:nvPr/>
        </p:nvPicPr>
        <p:blipFill rotWithShape="1">
          <a:blip r:embed="rId3">
            <a:alphaModFix/>
          </a:blip>
          <a:srcRect b="11906" l="0" r="0" t="11914"/>
          <a:stretch/>
        </p:blipFill>
        <p:spPr>
          <a:xfrm>
            <a:off x="386040" y="1799716"/>
            <a:ext cx="2804661" cy="1558039"/>
          </a:xfrm>
          <a:prstGeom prst="rect">
            <a:avLst/>
          </a:prstGeom>
          <a:noFill/>
          <a:ln>
            <a:noFill/>
          </a:ln>
        </p:spPr>
      </p:pic>
      <p:sp>
        <p:nvSpPr>
          <p:cNvPr id="275" name="Google Shape;275;p30"/>
          <p:cNvSpPr txBox="1"/>
          <p:nvPr/>
        </p:nvSpPr>
        <p:spPr>
          <a:xfrm>
            <a:off x="445390" y="2179253"/>
            <a:ext cx="657600" cy="115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276" name="Google Shape;276;p30"/>
          <p:cNvGrpSpPr/>
          <p:nvPr/>
        </p:nvGrpSpPr>
        <p:grpSpPr>
          <a:xfrm>
            <a:off x="409019" y="3231683"/>
            <a:ext cx="2805156" cy="1663873"/>
            <a:chOff x="830400" y="3274596"/>
            <a:chExt cx="2501700" cy="1353953"/>
          </a:xfrm>
        </p:grpSpPr>
        <p:sp>
          <p:nvSpPr>
            <p:cNvPr id="277" name="Google Shape;277;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30"/>
          <p:cNvSpPr txBox="1"/>
          <p:nvPr>
            <p:ph type="title"/>
          </p:nvPr>
        </p:nvSpPr>
        <p:spPr>
          <a:xfrm>
            <a:off x="562550" y="3380122"/>
            <a:ext cx="2510100" cy="39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500"/>
              <a:t>ALERT  Drivers</a:t>
            </a:r>
            <a:endParaRPr sz="1500"/>
          </a:p>
        </p:txBody>
      </p:sp>
      <p:sp>
        <p:nvSpPr>
          <p:cNvPr id="280" name="Google Shape;280;p30"/>
          <p:cNvSpPr txBox="1"/>
          <p:nvPr>
            <p:ph idx="4294967295" type="body"/>
          </p:nvPr>
        </p:nvSpPr>
        <p:spPr>
          <a:xfrm>
            <a:off x="562550" y="3617162"/>
            <a:ext cx="2510100" cy="99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700"/>
              <a:t>Drivers are alerted of possible animal collision with lights along the road. </a:t>
            </a:r>
            <a:endParaRPr sz="1000"/>
          </a:p>
        </p:txBody>
      </p:sp>
      <p:pic>
        <p:nvPicPr>
          <p:cNvPr id="281" name="Google Shape;281;p30"/>
          <p:cNvPicPr preferRelativeResize="0"/>
          <p:nvPr/>
        </p:nvPicPr>
        <p:blipFill rotWithShape="1">
          <a:blip r:embed="rId4">
            <a:alphaModFix/>
          </a:blip>
          <a:srcRect b="11757" l="0" r="0" t="11749"/>
          <a:stretch/>
        </p:blipFill>
        <p:spPr>
          <a:xfrm>
            <a:off x="3215122" y="3335396"/>
            <a:ext cx="2804654" cy="1558030"/>
          </a:xfrm>
          <a:prstGeom prst="rect">
            <a:avLst/>
          </a:prstGeom>
          <a:noFill/>
          <a:ln>
            <a:noFill/>
          </a:ln>
        </p:spPr>
      </p:pic>
      <p:sp>
        <p:nvSpPr>
          <p:cNvPr id="282" name="Google Shape;282;p30"/>
          <p:cNvSpPr txBox="1"/>
          <p:nvPr/>
        </p:nvSpPr>
        <p:spPr>
          <a:xfrm>
            <a:off x="3278338" y="3586169"/>
            <a:ext cx="657600" cy="115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grpSp>
        <p:nvGrpSpPr>
          <p:cNvPr id="283" name="Google Shape;283;p30"/>
          <p:cNvGrpSpPr/>
          <p:nvPr/>
        </p:nvGrpSpPr>
        <p:grpSpPr>
          <a:xfrm flipH="1" rot="10800000">
            <a:off x="3215100" y="1777319"/>
            <a:ext cx="2805156" cy="1663873"/>
            <a:chOff x="830400" y="3274596"/>
            <a:chExt cx="2501700" cy="1353953"/>
          </a:xfrm>
        </p:grpSpPr>
        <p:sp>
          <p:nvSpPr>
            <p:cNvPr id="284" name="Google Shape;284;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30"/>
          <p:cNvSpPr txBox="1"/>
          <p:nvPr>
            <p:ph type="title"/>
          </p:nvPr>
        </p:nvSpPr>
        <p:spPr>
          <a:xfrm>
            <a:off x="3362504" y="1881897"/>
            <a:ext cx="2510100" cy="52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500"/>
              <a:t>SAFE MIGRATIONS </a:t>
            </a:r>
            <a:endParaRPr sz="1500"/>
          </a:p>
        </p:txBody>
      </p:sp>
      <p:sp>
        <p:nvSpPr>
          <p:cNvPr id="287" name="Google Shape;287;p30"/>
          <p:cNvSpPr txBox="1"/>
          <p:nvPr>
            <p:ph idx="4294967295" type="body"/>
          </p:nvPr>
        </p:nvSpPr>
        <p:spPr>
          <a:xfrm>
            <a:off x="3362504" y="2410539"/>
            <a:ext cx="2510100" cy="79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50">
                <a:solidFill>
                  <a:srgbClr val="4C4E4D"/>
                </a:solidFill>
                <a:highlight>
                  <a:srgbClr val="F3F3F3"/>
                </a:highlight>
                <a:latin typeface="Arial"/>
                <a:ea typeface="Arial"/>
                <a:cs typeface="Arial"/>
                <a:sym typeface="Arial"/>
              </a:rPr>
              <a:t>A</a:t>
            </a:r>
            <a:r>
              <a:rPr lang="en-GB" sz="1450">
                <a:solidFill>
                  <a:srgbClr val="4C4E4D"/>
                </a:solidFill>
                <a:highlight>
                  <a:srgbClr val="F3F3F3"/>
                </a:highlight>
                <a:latin typeface="Arial"/>
                <a:ea typeface="Arial"/>
                <a:cs typeface="Arial"/>
                <a:sym typeface="Arial"/>
              </a:rPr>
              <a:t>nimal tunnels and animal bridges.</a:t>
            </a:r>
            <a:endParaRPr sz="1650">
              <a:highlight>
                <a:srgbClr val="F3F3F3"/>
              </a:highlight>
            </a:endParaRPr>
          </a:p>
        </p:txBody>
      </p:sp>
      <p:pic>
        <p:nvPicPr>
          <p:cNvPr id="288" name="Google Shape;288;p30"/>
          <p:cNvPicPr preferRelativeResize="0"/>
          <p:nvPr/>
        </p:nvPicPr>
        <p:blipFill rotWithShape="1">
          <a:blip r:embed="rId5">
            <a:alphaModFix/>
          </a:blip>
          <a:srcRect b="11982" l="0" r="0" t="11982"/>
          <a:stretch/>
        </p:blipFill>
        <p:spPr>
          <a:xfrm>
            <a:off x="6044647" y="1783596"/>
            <a:ext cx="2804657" cy="1558038"/>
          </a:xfrm>
          <a:prstGeom prst="rect">
            <a:avLst/>
          </a:prstGeom>
          <a:noFill/>
          <a:ln>
            <a:noFill/>
          </a:ln>
        </p:spPr>
      </p:pic>
      <p:sp>
        <p:nvSpPr>
          <p:cNvPr id="289" name="Google Shape;289;p30"/>
          <p:cNvSpPr txBox="1"/>
          <p:nvPr/>
        </p:nvSpPr>
        <p:spPr>
          <a:xfrm>
            <a:off x="6044657" y="2179238"/>
            <a:ext cx="657600" cy="115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290" name="Google Shape;290;p30"/>
          <p:cNvGrpSpPr/>
          <p:nvPr/>
        </p:nvGrpSpPr>
        <p:grpSpPr>
          <a:xfrm>
            <a:off x="6018106" y="3231683"/>
            <a:ext cx="2805156" cy="1663873"/>
            <a:chOff x="830400" y="3274596"/>
            <a:chExt cx="2501700" cy="1353953"/>
          </a:xfrm>
        </p:grpSpPr>
        <p:sp>
          <p:nvSpPr>
            <p:cNvPr id="291" name="Google Shape;291;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30"/>
          <p:cNvSpPr txBox="1"/>
          <p:nvPr>
            <p:ph type="title"/>
          </p:nvPr>
        </p:nvSpPr>
        <p:spPr>
          <a:xfrm>
            <a:off x="6162259" y="3453941"/>
            <a:ext cx="2510100" cy="52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400"/>
              <a:t>BETTER </a:t>
            </a:r>
            <a:r>
              <a:rPr lang="en-GB" sz="1400"/>
              <a:t>Population</a:t>
            </a:r>
            <a:r>
              <a:rPr lang="en-GB" sz="1400"/>
              <a:t> spread</a:t>
            </a:r>
            <a:endParaRPr sz="1400"/>
          </a:p>
        </p:txBody>
      </p:sp>
      <p:sp>
        <p:nvSpPr>
          <p:cNvPr id="294" name="Google Shape;294;p30"/>
          <p:cNvSpPr txBox="1"/>
          <p:nvPr>
            <p:ph idx="4294967295" type="body"/>
          </p:nvPr>
        </p:nvSpPr>
        <p:spPr>
          <a:xfrm>
            <a:off x="6162259" y="4094903"/>
            <a:ext cx="2510100" cy="7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Lorem ipsum dolor sit amet, consectetur adipiscing elit, sed do eiusmod tempor dolor incididunt labore dolore magna aliqua. </a:t>
            </a:r>
            <a:endParaRPr sz="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31"/>
          <p:cNvSpPr txBox="1"/>
          <p:nvPr>
            <p:ph type="title"/>
          </p:nvPr>
        </p:nvSpPr>
        <p:spPr>
          <a:xfrm>
            <a:off x="729450" y="520275"/>
            <a:ext cx="2751900" cy="8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I</a:t>
            </a:r>
            <a:r>
              <a:rPr lang="en-GB" sz="3000"/>
              <a:t>mpact Study </a:t>
            </a:r>
            <a:endParaRPr sz="3000"/>
          </a:p>
          <a:p>
            <a:pPr indent="0" lvl="0" marL="0" rtl="0" algn="l">
              <a:spcBef>
                <a:spcPts val="0"/>
              </a:spcBef>
              <a:spcAft>
                <a:spcPts val="0"/>
              </a:spcAft>
              <a:buNone/>
            </a:pPr>
            <a:r>
              <a:t/>
            </a:r>
            <a:endParaRPr sz="3000"/>
          </a:p>
        </p:txBody>
      </p:sp>
      <p:sp>
        <p:nvSpPr>
          <p:cNvPr id="300" name="Google Shape;300;p31"/>
          <p:cNvSpPr txBox="1"/>
          <p:nvPr/>
        </p:nvSpPr>
        <p:spPr>
          <a:xfrm>
            <a:off x="660125" y="1429575"/>
            <a:ext cx="4624800" cy="2744100"/>
          </a:xfrm>
          <a:prstGeom prst="rect">
            <a:avLst/>
          </a:prstGeom>
          <a:noFill/>
          <a:ln>
            <a:noFill/>
          </a:ln>
        </p:spPr>
        <p:txBody>
          <a:bodyPr anchorCtr="0" anchor="t" bIns="91425" lIns="91425" spcFirstLastPara="1" rIns="91425" wrap="square" tIns="91425">
            <a:noAutofit/>
          </a:bodyPr>
          <a:lstStyle/>
          <a:p>
            <a:pPr indent="-365125" lvl="0" marL="457200" rtl="0" algn="l">
              <a:spcBef>
                <a:spcPts val="0"/>
              </a:spcBef>
              <a:spcAft>
                <a:spcPts val="0"/>
              </a:spcAft>
              <a:buClr>
                <a:srgbClr val="4C4E4D"/>
              </a:buClr>
              <a:buSzPts val="2150"/>
              <a:buAutoNum type="arabicPeriod"/>
            </a:pPr>
            <a:r>
              <a:rPr lang="en-GB" sz="2150">
                <a:solidFill>
                  <a:srgbClr val="4C4E4D"/>
                </a:solidFill>
                <a:highlight>
                  <a:srgbClr val="FFFFFF"/>
                </a:highlight>
              </a:rPr>
              <a:t>Preventing </a:t>
            </a:r>
            <a:r>
              <a:rPr b="1" lang="en-GB" sz="2650">
                <a:solidFill>
                  <a:schemeClr val="accent3"/>
                </a:solidFill>
                <a:highlight>
                  <a:srgbClr val="FFFFFF"/>
                </a:highlight>
                <a:latin typeface="Impact"/>
                <a:ea typeface="Impact"/>
                <a:cs typeface="Impact"/>
                <a:sym typeface="Impact"/>
              </a:rPr>
              <a:t>1000s </a:t>
            </a:r>
            <a:r>
              <a:rPr lang="en-GB" sz="2150">
                <a:solidFill>
                  <a:srgbClr val="4C4E4D"/>
                </a:solidFill>
                <a:highlight>
                  <a:srgbClr val="FFFFFF"/>
                </a:highlight>
              </a:rPr>
              <a:t>of </a:t>
            </a:r>
            <a:r>
              <a:rPr lang="en-GB" sz="2350">
                <a:solidFill>
                  <a:srgbClr val="4C4E4D"/>
                </a:solidFill>
                <a:highlight>
                  <a:srgbClr val="FFFFFF"/>
                </a:highlight>
                <a:latin typeface="Impact"/>
                <a:ea typeface="Impact"/>
                <a:cs typeface="Impact"/>
                <a:sym typeface="Impact"/>
              </a:rPr>
              <a:t>roadkills</a:t>
            </a:r>
            <a:r>
              <a:rPr lang="en-GB" sz="2150">
                <a:solidFill>
                  <a:srgbClr val="4C4E4D"/>
                </a:solidFill>
                <a:highlight>
                  <a:srgbClr val="FFFFFF"/>
                </a:highlight>
              </a:rPr>
              <a:t> by making </a:t>
            </a:r>
            <a:r>
              <a:rPr lang="en-GB" sz="2450">
                <a:solidFill>
                  <a:srgbClr val="4C4E4D"/>
                </a:solidFill>
                <a:highlight>
                  <a:srgbClr val="FFFFFF"/>
                </a:highlight>
                <a:latin typeface="Impact"/>
                <a:ea typeface="Impact"/>
                <a:cs typeface="Impact"/>
                <a:sym typeface="Impact"/>
              </a:rPr>
              <a:t>alerting drivers before collision.</a:t>
            </a:r>
            <a:endParaRPr sz="2450">
              <a:solidFill>
                <a:srgbClr val="4C4E4D"/>
              </a:solidFill>
              <a:highlight>
                <a:srgbClr val="FFFFFF"/>
              </a:highlight>
              <a:latin typeface="Impact"/>
              <a:ea typeface="Impact"/>
              <a:cs typeface="Impact"/>
              <a:sym typeface="Impact"/>
            </a:endParaRPr>
          </a:p>
          <a:p>
            <a:pPr indent="-403225" lvl="0" marL="457200" rtl="0" algn="l">
              <a:spcBef>
                <a:spcPts val="0"/>
              </a:spcBef>
              <a:spcAft>
                <a:spcPts val="0"/>
              </a:spcAft>
              <a:buClr>
                <a:srgbClr val="4C4E4D"/>
              </a:buClr>
              <a:buSzPts val="2750"/>
              <a:buAutoNum type="arabicPeriod"/>
            </a:pPr>
            <a:r>
              <a:rPr lang="en-GB" sz="2050">
                <a:highlight>
                  <a:srgbClr val="FFFFFF"/>
                </a:highlight>
                <a:latin typeface="Times New Roman"/>
                <a:ea typeface="Times New Roman"/>
                <a:cs typeface="Times New Roman"/>
                <a:sym typeface="Times New Roman"/>
              </a:rPr>
              <a:t>The driver’s confidence in </a:t>
            </a:r>
            <a:r>
              <a:rPr lang="en-GB" sz="2350">
                <a:solidFill>
                  <a:srgbClr val="434343"/>
                </a:solidFill>
                <a:highlight>
                  <a:srgbClr val="FFFFFF"/>
                </a:highlight>
                <a:latin typeface="Impact"/>
                <a:ea typeface="Impact"/>
                <a:cs typeface="Impact"/>
                <a:sym typeface="Impact"/>
              </a:rPr>
              <a:t>warning </a:t>
            </a:r>
            <a:r>
              <a:rPr lang="en-GB" sz="2150">
                <a:solidFill>
                  <a:srgbClr val="434343"/>
                </a:solidFill>
                <a:highlight>
                  <a:srgbClr val="FFFFFF"/>
                </a:highlight>
                <a:latin typeface="Impact"/>
                <a:ea typeface="Impact"/>
                <a:cs typeface="Impact"/>
                <a:sym typeface="Impact"/>
              </a:rPr>
              <a:t>signals</a:t>
            </a:r>
            <a:r>
              <a:rPr lang="en-GB" sz="2050">
                <a:highlight>
                  <a:srgbClr val="FFFFFF"/>
                </a:highlight>
                <a:latin typeface="Times New Roman"/>
                <a:ea typeface="Times New Roman"/>
                <a:cs typeface="Times New Roman"/>
                <a:sym typeface="Times New Roman"/>
              </a:rPr>
              <a:t> is eroded because of </a:t>
            </a:r>
            <a:r>
              <a:rPr lang="en-GB" sz="2250">
                <a:solidFill>
                  <a:srgbClr val="434343"/>
                </a:solidFill>
                <a:highlight>
                  <a:srgbClr val="FFFFFF"/>
                </a:highlight>
                <a:latin typeface="Impact"/>
                <a:ea typeface="Impact"/>
                <a:cs typeface="Impact"/>
                <a:sym typeface="Impact"/>
              </a:rPr>
              <a:t>led’s </a:t>
            </a:r>
            <a:r>
              <a:rPr lang="en-GB" sz="2050">
                <a:highlight>
                  <a:srgbClr val="FFFFFF"/>
                </a:highlight>
                <a:latin typeface="Times New Roman"/>
                <a:ea typeface="Times New Roman"/>
                <a:cs typeface="Times New Roman"/>
                <a:sym typeface="Times New Roman"/>
              </a:rPr>
              <a:t>being constantly </a:t>
            </a:r>
            <a:r>
              <a:rPr lang="en-GB" sz="2250">
                <a:solidFill>
                  <a:srgbClr val="434343"/>
                </a:solidFill>
                <a:highlight>
                  <a:srgbClr val="FFFFFF"/>
                </a:highlight>
                <a:latin typeface="Impact"/>
                <a:ea typeface="Impact"/>
                <a:cs typeface="Impact"/>
                <a:sym typeface="Impact"/>
              </a:rPr>
              <a:t>glowing</a:t>
            </a:r>
            <a:r>
              <a:rPr lang="en-GB" sz="2050">
                <a:highlight>
                  <a:srgbClr val="FFFFFF"/>
                </a:highlight>
                <a:latin typeface="Times New Roman"/>
                <a:ea typeface="Times New Roman"/>
                <a:cs typeface="Times New Roman"/>
                <a:sym typeface="Times New Roman"/>
              </a:rPr>
              <a:t>.</a:t>
            </a:r>
            <a:endParaRPr sz="2900">
              <a:highlight>
                <a:srgbClr val="FFFFFF"/>
              </a:highlight>
              <a:latin typeface="Lato"/>
              <a:ea typeface="Lato"/>
              <a:cs typeface="Lato"/>
              <a:sym typeface="Lato"/>
            </a:endParaRPr>
          </a:p>
        </p:txBody>
      </p:sp>
      <p:pic>
        <p:nvPicPr>
          <p:cNvPr id="301" name="Google Shape;301;p31"/>
          <p:cNvPicPr preferRelativeResize="0"/>
          <p:nvPr/>
        </p:nvPicPr>
        <p:blipFill>
          <a:blip r:embed="rId3">
            <a:alphaModFix/>
          </a:blip>
          <a:stretch>
            <a:fillRect/>
          </a:stretch>
        </p:blipFill>
        <p:spPr>
          <a:xfrm>
            <a:off x="5573850" y="520275"/>
            <a:ext cx="3570150" cy="46232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800"/>
                                        <p:tgtEl>
                                          <p:spTgt spid="3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32"/>
          <p:cNvSpPr txBox="1"/>
          <p:nvPr>
            <p:ph type="title"/>
          </p:nvPr>
        </p:nvSpPr>
        <p:spPr>
          <a:xfrm>
            <a:off x="716375" y="585725"/>
            <a:ext cx="23985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Green Bridge</a:t>
            </a:r>
            <a:endParaRPr/>
          </a:p>
        </p:txBody>
      </p:sp>
      <p:pic>
        <p:nvPicPr>
          <p:cNvPr id="307" name="Google Shape;307;p32"/>
          <p:cNvPicPr preferRelativeResize="0"/>
          <p:nvPr/>
        </p:nvPicPr>
        <p:blipFill>
          <a:blip r:embed="rId3">
            <a:alphaModFix/>
          </a:blip>
          <a:stretch>
            <a:fillRect/>
          </a:stretch>
        </p:blipFill>
        <p:spPr>
          <a:xfrm>
            <a:off x="6073047" y="531525"/>
            <a:ext cx="3070950" cy="2456750"/>
          </a:xfrm>
          <a:prstGeom prst="rect">
            <a:avLst/>
          </a:prstGeom>
          <a:noFill/>
          <a:ln>
            <a:noFill/>
          </a:ln>
        </p:spPr>
      </p:pic>
      <p:pic>
        <p:nvPicPr>
          <p:cNvPr id="308" name="Google Shape;308;p32"/>
          <p:cNvPicPr preferRelativeResize="0"/>
          <p:nvPr/>
        </p:nvPicPr>
        <p:blipFill rotWithShape="1">
          <a:blip r:embed="rId4">
            <a:alphaModFix/>
          </a:blip>
          <a:srcRect b="12273" l="0" r="17803" t="0"/>
          <a:stretch/>
        </p:blipFill>
        <p:spPr>
          <a:xfrm>
            <a:off x="6094050" y="2988275"/>
            <a:ext cx="3028950" cy="2155225"/>
          </a:xfrm>
          <a:prstGeom prst="rect">
            <a:avLst/>
          </a:prstGeom>
          <a:noFill/>
          <a:ln>
            <a:noFill/>
          </a:ln>
        </p:spPr>
      </p:pic>
      <p:sp>
        <p:nvSpPr>
          <p:cNvPr id="309" name="Google Shape;309;p32"/>
          <p:cNvSpPr txBox="1"/>
          <p:nvPr/>
        </p:nvSpPr>
        <p:spPr>
          <a:xfrm>
            <a:off x="850700" y="1361125"/>
            <a:ext cx="4580700" cy="363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10" name="Google Shape;310;p32"/>
          <p:cNvSpPr txBox="1"/>
          <p:nvPr/>
        </p:nvSpPr>
        <p:spPr>
          <a:xfrm>
            <a:off x="772100" y="1190975"/>
            <a:ext cx="4737900" cy="3638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Font typeface="Lato"/>
              <a:buChar char="●"/>
            </a:pPr>
            <a:r>
              <a:rPr lang="en-GB" sz="1700">
                <a:highlight>
                  <a:srgbClr val="FFFFFF"/>
                </a:highlight>
                <a:latin typeface="Lato"/>
                <a:ea typeface="Lato"/>
                <a:cs typeface="Lato"/>
                <a:sym typeface="Lato"/>
              </a:rPr>
              <a:t>B</a:t>
            </a:r>
            <a:r>
              <a:rPr lang="en-GB" sz="1700">
                <a:highlight>
                  <a:srgbClr val="FFFFFF"/>
                </a:highlight>
                <a:latin typeface="Lato"/>
                <a:ea typeface="Lato"/>
                <a:cs typeface="Lato"/>
                <a:sym typeface="Lato"/>
              </a:rPr>
              <a:t>ridges designed for animals to</a:t>
            </a:r>
            <a:r>
              <a:rPr lang="en-GB" sz="1700">
                <a:solidFill>
                  <a:srgbClr val="38761D"/>
                </a:solidFill>
                <a:highlight>
                  <a:srgbClr val="FFFFFF"/>
                </a:highlight>
                <a:latin typeface="Lato"/>
                <a:ea typeface="Lato"/>
                <a:cs typeface="Lato"/>
                <a:sym typeface="Lato"/>
              </a:rPr>
              <a:t> </a:t>
            </a:r>
            <a:r>
              <a:rPr b="1" lang="en-GB" sz="2200">
                <a:solidFill>
                  <a:srgbClr val="38761D"/>
                </a:solidFill>
                <a:highlight>
                  <a:srgbClr val="FFFFFF"/>
                </a:highlight>
                <a:latin typeface="Lato"/>
                <a:ea typeface="Lato"/>
                <a:cs typeface="Lato"/>
                <a:sym typeface="Lato"/>
              </a:rPr>
              <a:t>safely cross</a:t>
            </a:r>
            <a:r>
              <a:rPr lang="en-GB" sz="1700">
                <a:solidFill>
                  <a:srgbClr val="38761D"/>
                </a:solidFill>
                <a:highlight>
                  <a:srgbClr val="FFFFFF"/>
                </a:highlight>
                <a:latin typeface="Lato"/>
                <a:ea typeface="Lato"/>
                <a:cs typeface="Lato"/>
                <a:sym typeface="Lato"/>
              </a:rPr>
              <a:t> </a:t>
            </a:r>
            <a:r>
              <a:rPr lang="en-GB" sz="1700">
                <a:highlight>
                  <a:srgbClr val="FFFFFF"/>
                </a:highlight>
                <a:latin typeface="Lato"/>
                <a:ea typeface="Lato"/>
                <a:cs typeface="Lato"/>
                <a:sym typeface="Lato"/>
              </a:rPr>
              <a:t>human-made barriers</a:t>
            </a:r>
            <a:r>
              <a:rPr lang="en-GB" sz="1700">
                <a:highlight>
                  <a:srgbClr val="FFFFFF"/>
                </a:highlight>
                <a:latin typeface="Lato"/>
                <a:ea typeface="Lato"/>
                <a:cs typeface="Lato"/>
                <a:sym typeface="Lato"/>
              </a:rPr>
              <a:t>,</a:t>
            </a:r>
            <a:r>
              <a:rPr lang="en-GB" sz="1700">
                <a:highlight>
                  <a:srgbClr val="FFFFFF"/>
                </a:highlight>
                <a:latin typeface="Lato"/>
                <a:ea typeface="Lato"/>
                <a:cs typeface="Lato"/>
                <a:sym typeface="Lato"/>
              </a:rPr>
              <a:t> like highways. </a:t>
            </a:r>
            <a:endParaRPr sz="1700">
              <a:highlight>
                <a:srgbClr val="FFFFFF"/>
              </a:highlight>
              <a:latin typeface="Lato"/>
              <a:ea typeface="Lato"/>
              <a:cs typeface="Lato"/>
              <a:sym typeface="Lato"/>
            </a:endParaRPr>
          </a:p>
          <a:p>
            <a:pPr indent="0" lvl="0" marL="457200" rtl="0" algn="l">
              <a:spcBef>
                <a:spcPts val="0"/>
              </a:spcBef>
              <a:spcAft>
                <a:spcPts val="0"/>
              </a:spcAft>
              <a:buNone/>
            </a:pPr>
            <a:r>
              <a:t/>
            </a:r>
            <a:endParaRPr sz="1700">
              <a:highlight>
                <a:srgbClr val="FFFFFF"/>
              </a:highlight>
              <a:latin typeface="Lato"/>
              <a:ea typeface="Lato"/>
              <a:cs typeface="Lato"/>
              <a:sym typeface="Lato"/>
            </a:endParaRPr>
          </a:p>
          <a:p>
            <a:pPr indent="-336550" lvl="0" marL="457200" rtl="0" algn="l">
              <a:spcBef>
                <a:spcPts val="0"/>
              </a:spcBef>
              <a:spcAft>
                <a:spcPts val="0"/>
              </a:spcAft>
              <a:buSzPts val="1700"/>
              <a:buFont typeface="Lato"/>
              <a:buChar char="●"/>
            </a:pPr>
            <a:r>
              <a:rPr lang="en-GB" sz="1700">
                <a:highlight>
                  <a:srgbClr val="FFFFFF"/>
                </a:highlight>
                <a:latin typeface="Lato"/>
                <a:ea typeface="Lato"/>
                <a:cs typeface="Lato"/>
                <a:sym typeface="Lato"/>
              </a:rPr>
              <a:t>Numerous studies have shown direct source of </a:t>
            </a:r>
            <a:r>
              <a:rPr b="1" lang="en-GB" sz="2200">
                <a:solidFill>
                  <a:srgbClr val="FF9900"/>
                </a:solidFill>
                <a:highlight>
                  <a:srgbClr val="FFFFFF"/>
                </a:highlight>
                <a:latin typeface="Lato"/>
                <a:ea typeface="Lato"/>
                <a:cs typeface="Lato"/>
                <a:sym typeface="Lato"/>
              </a:rPr>
              <a:t>habitat fragmentation.</a:t>
            </a:r>
            <a:endParaRPr b="1" sz="2200">
              <a:solidFill>
                <a:srgbClr val="FF9900"/>
              </a:solidFill>
              <a:highlight>
                <a:srgbClr val="FFFFFF"/>
              </a:highlight>
              <a:latin typeface="Lato"/>
              <a:ea typeface="Lato"/>
              <a:cs typeface="Lato"/>
              <a:sym typeface="Lato"/>
            </a:endParaRPr>
          </a:p>
          <a:p>
            <a:pPr indent="0" lvl="0" marL="457200" rtl="0" algn="l">
              <a:spcBef>
                <a:spcPts val="0"/>
              </a:spcBef>
              <a:spcAft>
                <a:spcPts val="0"/>
              </a:spcAft>
              <a:buNone/>
            </a:pPr>
            <a:r>
              <a:t/>
            </a:r>
            <a:endParaRPr sz="1700">
              <a:highlight>
                <a:srgbClr val="FFFFFF"/>
              </a:highlight>
              <a:latin typeface="Lato"/>
              <a:ea typeface="Lato"/>
              <a:cs typeface="Lato"/>
              <a:sym typeface="Lato"/>
            </a:endParaRPr>
          </a:p>
          <a:p>
            <a:pPr indent="-336550" lvl="0" marL="457200" rtl="0" algn="l">
              <a:spcBef>
                <a:spcPts val="0"/>
              </a:spcBef>
              <a:spcAft>
                <a:spcPts val="0"/>
              </a:spcAft>
              <a:buSzPts val="1700"/>
              <a:buFont typeface="Lato"/>
              <a:buChar char="●"/>
            </a:pPr>
            <a:r>
              <a:rPr lang="en-GB" sz="1700">
                <a:highlight>
                  <a:srgbClr val="FFFFFF"/>
                </a:highlight>
                <a:latin typeface="Lato"/>
                <a:ea typeface="Lato"/>
                <a:cs typeface="Lato"/>
                <a:sym typeface="Lato"/>
              </a:rPr>
              <a:t> Highways can rip right through territories that animals need to make use of. </a:t>
            </a:r>
            <a:endParaRPr sz="1700">
              <a:highlight>
                <a:srgbClr val="FFFFFF"/>
              </a:highlight>
              <a:latin typeface="Lato"/>
              <a:ea typeface="Lato"/>
              <a:cs typeface="Lato"/>
              <a:sym typeface="Lato"/>
            </a:endParaRPr>
          </a:p>
          <a:p>
            <a:pPr indent="0" lvl="0" marL="457200" rtl="0" algn="l">
              <a:spcBef>
                <a:spcPts val="0"/>
              </a:spcBef>
              <a:spcAft>
                <a:spcPts val="0"/>
              </a:spcAft>
              <a:buNone/>
            </a:pPr>
            <a:r>
              <a:t/>
            </a:r>
            <a:endParaRPr sz="1700">
              <a:highlight>
                <a:srgbClr val="FFFFFF"/>
              </a:highlight>
              <a:latin typeface="Lato"/>
              <a:ea typeface="Lato"/>
              <a:cs typeface="Lato"/>
              <a:sym typeface="Lato"/>
            </a:endParaRPr>
          </a:p>
          <a:p>
            <a:pPr indent="-336550" lvl="0" marL="457200" rtl="0" algn="l">
              <a:spcBef>
                <a:spcPts val="0"/>
              </a:spcBef>
              <a:spcAft>
                <a:spcPts val="0"/>
              </a:spcAft>
              <a:buSzPts val="1700"/>
              <a:buFont typeface="Lato"/>
              <a:buChar char="●"/>
            </a:pPr>
            <a:r>
              <a:rPr lang="en-GB" sz="1700">
                <a:highlight>
                  <a:srgbClr val="FFFFFF"/>
                </a:highlight>
                <a:latin typeface="Lato"/>
                <a:ea typeface="Lato"/>
                <a:cs typeface="Lato"/>
                <a:sym typeface="Lato"/>
              </a:rPr>
              <a:t>These bridges allow them to safely cross our busy lanes with ease by </a:t>
            </a:r>
            <a:r>
              <a:rPr b="1" lang="en-GB" sz="2200">
                <a:solidFill>
                  <a:srgbClr val="B45F06"/>
                </a:solidFill>
                <a:highlight>
                  <a:srgbClr val="FFFFFF"/>
                </a:highlight>
                <a:latin typeface="Lato"/>
                <a:ea typeface="Lato"/>
                <a:cs typeface="Lato"/>
                <a:sym typeface="Lato"/>
              </a:rPr>
              <a:t>connecting their habitats</a:t>
            </a:r>
            <a:r>
              <a:rPr lang="en-GB" sz="1700">
                <a:highlight>
                  <a:srgbClr val="FFFFFF"/>
                </a:highlight>
                <a:latin typeface="Lato"/>
                <a:ea typeface="Lato"/>
                <a:cs typeface="Lato"/>
                <a:sym typeface="Lato"/>
              </a:rPr>
              <a:t> once again.</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4" name="Shape 314"/>
        <p:cNvGrpSpPr/>
        <p:nvPr/>
      </p:nvGrpSpPr>
      <p:grpSpPr>
        <a:xfrm>
          <a:off x="0" y="0"/>
          <a:ext cx="0" cy="0"/>
          <a:chOff x="0" y="0"/>
          <a:chExt cx="0" cy="0"/>
        </a:xfrm>
      </p:grpSpPr>
      <p:pic>
        <p:nvPicPr>
          <p:cNvPr id="315" name="Google Shape;315;p33"/>
          <p:cNvPicPr preferRelativeResize="0"/>
          <p:nvPr/>
        </p:nvPicPr>
        <p:blipFill>
          <a:blip r:embed="rId4">
            <a:alphaModFix/>
          </a:blip>
          <a:stretch>
            <a:fillRect/>
          </a:stretch>
        </p:blipFill>
        <p:spPr>
          <a:xfrm>
            <a:off x="0" y="523875"/>
            <a:ext cx="9144000" cy="6858023"/>
          </a:xfrm>
          <a:prstGeom prst="rect">
            <a:avLst/>
          </a:prstGeom>
          <a:noFill/>
          <a:ln>
            <a:noFill/>
          </a:ln>
        </p:spPr>
      </p:pic>
      <p:sp>
        <p:nvSpPr>
          <p:cNvPr id="316" name="Google Shape;316;p33"/>
          <p:cNvSpPr txBox="1"/>
          <p:nvPr>
            <p:ph type="ctrTitle"/>
          </p:nvPr>
        </p:nvSpPr>
        <p:spPr>
          <a:xfrm>
            <a:off x="1540875" y="1400975"/>
            <a:ext cx="3628800" cy="7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a:t>
            </a:r>
            <a:r>
              <a:rPr lang="en-GB" sz="4800">
                <a:solidFill>
                  <a:srgbClr val="000000"/>
                </a:solidFill>
              </a:rPr>
              <a:t>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16">
                                            <p:txEl>
                                              <p:pRg end="0" st="0"/>
                                            </p:txEl>
                                          </p:spTgt>
                                        </p:tgtEl>
                                        <p:attrNameLst>
                                          <p:attrName>style.visibility</p:attrName>
                                        </p:attrNameLst>
                                      </p:cBhvr>
                                      <p:to>
                                        <p:strVal val="visible"/>
                                      </p:to>
                                    </p:set>
                                    <p:animEffect filter="fade" transition="in">
                                      <p:cBhvr>
                                        <p:cTn dur="3000"/>
                                        <p:tgtEl>
                                          <p:spTgt spid="316">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82" name="Shape 182"/>
        <p:cNvGrpSpPr/>
        <p:nvPr/>
      </p:nvGrpSpPr>
      <p:grpSpPr>
        <a:xfrm>
          <a:off x="0" y="0"/>
          <a:ext cx="0" cy="0"/>
          <a:chOff x="0" y="0"/>
          <a:chExt cx="0" cy="0"/>
        </a:xfrm>
      </p:grpSpPr>
      <p:pic>
        <p:nvPicPr>
          <p:cNvPr id="183" name="Google Shape;183;p19"/>
          <p:cNvPicPr preferRelativeResize="0"/>
          <p:nvPr/>
        </p:nvPicPr>
        <p:blipFill>
          <a:blip r:embed="rId3">
            <a:alphaModFix/>
          </a:blip>
          <a:stretch>
            <a:fillRect/>
          </a:stretch>
        </p:blipFill>
        <p:spPr>
          <a:xfrm>
            <a:off x="0" y="125705"/>
            <a:ext cx="9144000" cy="6103620"/>
          </a:xfrm>
          <a:prstGeom prst="rect">
            <a:avLst/>
          </a:prstGeom>
          <a:noFill/>
          <a:ln>
            <a:noFill/>
          </a:ln>
        </p:spPr>
      </p:pic>
      <p:sp>
        <p:nvSpPr>
          <p:cNvPr id="184" name="Google Shape;184;p19"/>
          <p:cNvSpPr txBox="1"/>
          <p:nvPr/>
        </p:nvSpPr>
        <p:spPr>
          <a:xfrm>
            <a:off x="1110000" y="0"/>
            <a:ext cx="6924000" cy="3726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800">
                <a:highlight>
                  <a:srgbClr val="F3F3F3"/>
                </a:highlight>
              </a:rPr>
              <a:t>Environmental sustainability in simple terms is the </a:t>
            </a:r>
            <a:r>
              <a:rPr lang="en-GB" sz="1800">
                <a:highlight>
                  <a:srgbClr val="FF9900"/>
                </a:highlight>
              </a:rPr>
              <a:t>practice of decreasing the depletion of natural resources</a:t>
            </a:r>
            <a:r>
              <a:rPr lang="en-GB" sz="1800">
                <a:highlight>
                  <a:srgbClr val="F3F3F3"/>
                </a:highlight>
              </a:rPr>
              <a:t> and still continue advancing into the future.The development of humans and sustainability of environment is inversely proportional to each other. So, our development </a:t>
            </a:r>
            <a:r>
              <a:rPr lang="en-GB" sz="1800">
                <a:highlight>
                  <a:srgbClr val="FF9900"/>
                </a:highlight>
              </a:rPr>
              <a:t>should not damage our environment.</a:t>
            </a:r>
            <a:endParaRPr sz="1800">
              <a:highlight>
                <a:srgbClr val="FF9900"/>
              </a:highlight>
            </a:endParaRPr>
          </a:p>
          <a:p>
            <a:pPr indent="0" lvl="0" marL="0" rtl="0" algn="just">
              <a:lnSpc>
                <a:spcPct val="115000"/>
              </a:lnSpc>
              <a:spcBef>
                <a:spcPts val="0"/>
              </a:spcBef>
              <a:spcAft>
                <a:spcPts val="0"/>
              </a:spcAft>
              <a:buNone/>
            </a:pPr>
            <a:r>
              <a:rPr lang="en-GB" sz="1800">
                <a:highlight>
                  <a:srgbClr val="F3F3F3"/>
                </a:highlight>
              </a:rPr>
              <a:t>One of the greatest threat to nature and animals comes in the form of a very developed creature called humans.we built roads that pass through the forest which is the natural habitat for many animals. These </a:t>
            </a:r>
            <a:r>
              <a:rPr lang="en-GB" sz="1800">
                <a:highlight>
                  <a:srgbClr val="FF9900"/>
                </a:highlight>
              </a:rPr>
              <a:t>animals try to cross the road</a:t>
            </a:r>
            <a:r>
              <a:rPr lang="en-GB" sz="1800">
                <a:highlight>
                  <a:srgbClr val="F3F3F3"/>
                </a:highlight>
              </a:rPr>
              <a:t> and get hit by our</a:t>
            </a:r>
            <a:r>
              <a:rPr lang="en-GB" sz="1800">
                <a:highlight>
                  <a:srgbClr val="FF9900"/>
                </a:highlight>
              </a:rPr>
              <a:t> vehicles causing severe injuries and even death.</a:t>
            </a:r>
            <a:r>
              <a:rPr lang="en-GB" sz="1800">
                <a:highlight>
                  <a:srgbClr val="F3F3F3"/>
                </a:highlight>
              </a:rPr>
              <a:t> These accidents are equally fatal to both humans and animals.  </a:t>
            </a:r>
            <a:endParaRPr sz="1800">
              <a:highlight>
                <a:srgbClr val="F3F3F3"/>
              </a:highlight>
            </a:endParaRPr>
          </a:p>
          <a:p>
            <a:pPr indent="0" lvl="0" marL="0" rtl="0" algn="just">
              <a:spcBef>
                <a:spcPts val="0"/>
              </a:spcBef>
              <a:spcAft>
                <a:spcPts val="0"/>
              </a:spcAft>
              <a:buNone/>
            </a:pPr>
            <a:r>
              <a:t/>
            </a:r>
            <a:endParaRPr sz="1800">
              <a:highlight>
                <a:srgbClr val="F3F3F3"/>
              </a:highlight>
              <a:latin typeface="Lato"/>
              <a:ea typeface="Lato"/>
              <a:cs typeface="Lato"/>
              <a:sym typeface="Lato"/>
            </a:endParaRPr>
          </a:p>
        </p:txBody>
      </p:sp>
      <p:sp>
        <p:nvSpPr>
          <p:cNvPr id="185" name="Google Shape;185;p19"/>
          <p:cNvSpPr txBox="1"/>
          <p:nvPr>
            <p:ph type="title"/>
          </p:nvPr>
        </p:nvSpPr>
        <p:spPr>
          <a:xfrm>
            <a:off x="0" y="3726900"/>
            <a:ext cx="2078700" cy="97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500"/>
              <a:t>Problem</a:t>
            </a:r>
            <a:endParaRPr sz="2500"/>
          </a:p>
          <a:p>
            <a:pPr indent="0" lvl="0" marL="0" rtl="0" algn="ctr">
              <a:spcBef>
                <a:spcPts val="0"/>
              </a:spcBef>
              <a:spcAft>
                <a:spcPts val="0"/>
              </a:spcAft>
              <a:buNone/>
            </a:pPr>
            <a:r>
              <a:rPr lang="en-GB" sz="2500"/>
              <a:t> Statement</a:t>
            </a:r>
            <a:endParaRPr sz="2500"/>
          </a:p>
        </p:txBody>
      </p:sp>
      <p:pic>
        <p:nvPicPr>
          <p:cNvPr id="186" name="Google Shape;186;p19"/>
          <p:cNvPicPr preferRelativeResize="0"/>
          <p:nvPr/>
        </p:nvPicPr>
        <p:blipFill rotWithShape="1">
          <a:blip r:embed="rId3">
            <a:alphaModFix/>
          </a:blip>
          <a:srcRect b="91213" l="0" r="0" t="0"/>
          <a:stretch/>
        </p:blipFill>
        <p:spPr>
          <a:xfrm rot="10800000">
            <a:off x="0" y="-410598"/>
            <a:ext cx="9144000" cy="536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90" name="Shape 190"/>
        <p:cNvGrpSpPr/>
        <p:nvPr/>
      </p:nvGrpSpPr>
      <p:grpSpPr>
        <a:xfrm>
          <a:off x="0" y="0"/>
          <a:ext cx="0" cy="0"/>
          <a:chOff x="0" y="0"/>
          <a:chExt cx="0" cy="0"/>
        </a:xfrm>
      </p:grpSpPr>
      <p:pic>
        <p:nvPicPr>
          <p:cNvPr descr="The rapid expansion of roads and highways through Protected Areas and corridors is one of the most serious threats facing India’s wildlife today.&#10;&#10;‘From Killer Roads to Humane Highways’, a film by wildlife and conservation filmmaker, Shekar Dattatri, addresses the adverse impacts of roads and highways on wildlife, and showcases some of the mitigation measures that countries must adopt to arrest the needless deaths of thousands of wild animals every year.&#10;&#10;Produced in the public interest, the goal of the film is to impress upon decision makers and the general public that development and conservation can go hand in hand if nature is thoughtfully factored into the planning process.&#10;&#10;The film was produced under the aegis of the Science for Nature and People Partnership (SNAPP) project titled, ‘Landscape Connectivity in India’ led by Dr. Krithi Karanth and Dr. Ullas Karanth from the Centre for Wildlife Studies in partnership with Dr. Ruth Defries of Columbia University.  SNAPP supports projects that focus on solutions for global challenges to nature conservation, sustainable development, and human wellbeing.&#10;&#10;A large number of wildlife and conservation photographers from all over India came forward to contribute their images to this project, and we are immensely grateful for their support.&#10;&#10;Images were also sourced from Wikimedia Commons and the WikiProject Nature and Conservation in India. &#10;&#10;Please share this video widely with your networks to create more awareness on this vital issue.&#10;&#10;A Trust for Environmental Education production&#10;Supported by&#10;Science for Nature and People Partnership&#10;Centre for Wildlife Studies&#10;Columbia University and &#10;Conservation India" id="191" name="Google Shape;191;p20" title="From Killer Roads to Humane Highways">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95" name="Shape 195"/>
        <p:cNvGrpSpPr/>
        <p:nvPr/>
      </p:nvGrpSpPr>
      <p:grpSpPr>
        <a:xfrm>
          <a:off x="0" y="0"/>
          <a:ext cx="0" cy="0"/>
          <a:chOff x="0" y="0"/>
          <a:chExt cx="0" cy="0"/>
        </a:xfrm>
      </p:grpSpPr>
      <p:pic>
        <p:nvPicPr>
          <p:cNvPr descr="The rapid expansion of roads and highways through Protected Areas and corridors is one of the most serious threats facing India’s wildlife today.&#10;&#10;‘From Killer Roads to Humane Highways’, a film by wildlife and conservation filmmaker, Shekar Dattatri, addresses the adverse impacts of roads and highways on wildlife, and showcases some of the mitigation measures that countries must adopt to arrest the needless deaths of thousands of wild animals every year.&#10;&#10;Produced in the public interest, the goal of the film is to impress upon decision makers and the general public that development and conservation can go hand in hand if nature is thoughtfully factored into the planning process.&#10;&#10;The film was produced under the aegis of the Science for Nature and People Partnership (SNAPP) project titled, ‘Landscape Connectivity in India’ led by Dr. Krithi Karanth and Dr. Ullas Karanth from the Centre for Wildlife Studies in partnership with Dr. Ruth Defries of Columbia University.  SNAPP supports projects that focus on solutions for global challenges to nature conservation, sustainable development, and human wellbeing.&#10;&#10;A large number of wildlife and conservation photographers from all over India came forward to contribute their images to this project, and we are immensely grateful for their support.&#10;&#10;Images were also sourced from Wikimedia Commons and the WikiProject Nature and Conservation in India. &#10;&#10;Please share this video widely with your networks to create more awareness on this vital issue.&#10;&#10;A Trust for Environmental Education production&#10;Supported by&#10;Science for Nature and People Partnership&#10;Centre for Wildlife Studies&#10;Columbia University and &#10;Conservation India" id="196" name="Google Shape;196;p21" title="From Killer Roads to Humane Highways">
            <a:hlinkClick r:id="rId4"/>
          </p:cNvPr>
          <p:cNvPicPr preferRelativeResize="0"/>
          <p:nvPr/>
        </p:nvPicPr>
        <p:blipFill>
          <a:blip r:embed="rId5">
            <a:alphaModFix/>
          </a:blip>
          <a:stretch>
            <a:fillRect/>
          </a:stretch>
        </p:blipFill>
        <p:spPr>
          <a:xfrm>
            <a:off x="1718075" y="862600"/>
            <a:ext cx="5707850" cy="4280900"/>
          </a:xfrm>
          <a:prstGeom prst="rect">
            <a:avLst/>
          </a:prstGeom>
          <a:noFill/>
          <a:ln>
            <a:noFill/>
          </a:ln>
        </p:spPr>
      </p:pic>
      <p:sp>
        <p:nvSpPr>
          <p:cNvPr id="197" name="Google Shape;197;p21"/>
          <p:cNvSpPr txBox="1"/>
          <p:nvPr/>
        </p:nvSpPr>
        <p:spPr>
          <a:xfrm>
            <a:off x="1682350" y="32150"/>
            <a:ext cx="5797200" cy="6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3200">
                <a:solidFill>
                  <a:srgbClr val="FFFFFF"/>
                </a:solidFill>
                <a:latin typeface="Lato"/>
                <a:ea typeface="Lato"/>
                <a:cs typeface="Lato"/>
                <a:sym typeface="Lato"/>
              </a:rPr>
              <a:t>ANIMAL VIEW</a:t>
            </a:r>
            <a:endParaRPr b="1" sz="3200">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01" name="Shape 201"/>
        <p:cNvGrpSpPr/>
        <p:nvPr/>
      </p:nvGrpSpPr>
      <p:grpSpPr>
        <a:xfrm>
          <a:off x="0" y="0"/>
          <a:ext cx="0" cy="0"/>
          <a:chOff x="0" y="0"/>
          <a:chExt cx="0" cy="0"/>
        </a:xfrm>
      </p:grpSpPr>
      <p:pic>
        <p:nvPicPr>
          <p:cNvPr descr="The rapid expansion of roads and highways through Protected Areas and corridors is one of the most serious threats facing India’s wildlife today.&#10;&#10;‘From Killer Roads to Humane Highways’, a film by wildlife and conservation filmmaker, Shekar Dattatri, addresses the adverse impacts of roads and highways on wildlife, and showcases some of the mitigation measures that countries must adopt to arrest the needless deaths of thousands of wild animals every year.&#10;&#10;Produced in the public interest, the goal of the film is to impress upon decision makers and the general public that development and conservation can go hand in hand if nature is thoughtfully factored into the planning process.&#10;&#10;The film was produced under the aegis of the Science for Nature and People Partnership (SNAPP) project titled, ‘Landscape Connectivity in India’ led by Dr. Krithi Karanth and Dr. Ullas Karanth from the Centre for Wildlife Studies in partnership with Dr. Ruth Defries of Columbia University.  SNAPP supports projects that focus on solutions for global challenges to nature conservation, sustainable development, and human wellbeing.&#10;&#10;A large number of wildlife and conservation photographers from all over India came forward to contribute their images to this project, and we are immensely grateful for their support.&#10;&#10;Images were also sourced from Wikimedia Commons and the WikiProject Nature and Conservation in India. &#10;&#10;Please share this video widely with your networks to create more awareness on this vital issue.&#10;&#10;A Trust for Environmental Education production&#10;Supported by&#10;Science for Nature and People Partnership&#10;Centre for Wildlife Studies&#10;Columbia University and &#10;Conservation India" id="202" name="Google Shape;202;p22" title="From Killer Roads to Humane Highways">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06" name="Shape 206"/>
        <p:cNvGrpSpPr/>
        <p:nvPr/>
      </p:nvGrpSpPr>
      <p:grpSpPr>
        <a:xfrm>
          <a:off x="0" y="0"/>
          <a:ext cx="0" cy="0"/>
          <a:chOff x="0" y="0"/>
          <a:chExt cx="0" cy="0"/>
        </a:xfrm>
      </p:grpSpPr>
      <p:pic>
        <p:nvPicPr>
          <p:cNvPr id="207" name="Google Shape;207;p23" title="Roadkill.webm.720p.webm">
            <a:hlinkClick r:id="rId3"/>
          </p:cNvPr>
          <p:cNvPicPr preferRelativeResize="0"/>
          <p:nvPr/>
        </p:nvPicPr>
        <p:blipFill>
          <a:blip r:embed="rId4">
            <a:alphaModFix/>
          </a:blip>
          <a:stretch>
            <a:fillRect/>
          </a:stretch>
        </p:blipFill>
        <p:spPr>
          <a:xfrm>
            <a:off x="1659137" y="774200"/>
            <a:ext cx="5825725" cy="4369300"/>
          </a:xfrm>
          <a:prstGeom prst="rect">
            <a:avLst/>
          </a:prstGeom>
          <a:noFill/>
          <a:ln>
            <a:noFill/>
          </a:ln>
        </p:spPr>
      </p:pic>
      <p:sp>
        <p:nvSpPr>
          <p:cNvPr id="208" name="Google Shape;208;p23"/>
          <p:cNvSpPr txBox="1"/>
          <p:nvPr/>
        </p:nvSpPr>
        <p:spPr>
          <a:xfrm>
            <a:off x="1682350" y="32150"/>
            <a:ext cx="5797200" cy="6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3200">
                <a:solidFill>
                  <a:srgbClr val="FFFFFF"/>
                </a:solidFill>
                <a:latin typeface="Lato"/>
                <a:ea typeface="Lato"/>
                <a:cs typeface="Lato"/>
                <a:sym typeface="Lato"/>
              </a:rPr>
              <a:t>COLLISION VIDEO</a:t>
            </a:r>
            <a:endParaRPr b="1" sz="3200">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2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12" name="Shape 212"/>
        <p:cNvGrpSpPr/>
        <p:nvPr/>
      </p:nvGrpSpPr>
      <p:grpSpPr>
        <a:xfrm>
          <a:off x="0" y="0"/>
          <a:ext cx="0" cy="0"/>
          <a:chOff x="0" y="0"/>
          <a:chExt cx="0" cy="0"/>
        </a:xfrm>
      </p:grpSpPr>
      <p:sp>
        <p:nvSpPr>
          <p:cNvPr id="213" name="Google Shape;213;p24"/>
          <p:cNvSpPr txBox="1"/>
          <p:nvPr>
            <p:ph type="title"/>
          </p:nvPr>
        </p:nvSpPr>
        <p:spPr>
          <a:xfrm>
            <a:off x="858300" y="501900"/>
            <a:ext cx="7010100" cy="5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t>
            </a:r>
            <a:r>
              <a:rPr lang="en-GB" sz="2800"/>
              <a:t>roposed solution</a:t>
            </a:r>
            <a:endParaRPr sz="2800"/>
          </a:p>
        </p:txBody>
      </p:sp>
      <p:sp>
        <p:nvSpPr>
          <p:cNvPr id="214" name="Google Shape;214;p24"/>
          <p:cNvSpPr txBox="1"/>
          <p:nvPr>
            <p:ph idx="4294967295" type="body"/>
          </p:nvPr>
        </p:nvSpPr>
        <p:spPr>
          <a:xfrm>
            <a:off x="858300" y="1243650"/>
            <a:ext cx="7010100" cy="3784200"/>
          </a:xfrm>
          <a:prstGeom prst="rect">
            <a:avLst/>
          </a:prstGeom>
          <a:solidFill>
            <a:srgbClr val="434343"/>
          </a:solid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rgbClr val="FFFFFF"/>
                </a:solidFill>
              </a:rPr>
              <a:t>To build a system with </a:t>
            </a:r>
            <a:r>
              <a:rPr b="1" lang="en-GB" sz="3000">
                <a:solidFill>
                  <a:srgbClr val="FF0000"/>
                </a:solidFill>
              </a:rPr>
              <a:t>localized sensors</a:t>
            </a:r>
            <a:r>
              <a:rPr b="1" lang="en-GB" sz="2800">
                <a:solidFill>
                  <a:srgbClr val="FFFFFF"/>
                </a:solidFill>
              </a:rPr>
              <a:t> </a:t>
            </a:r>
            <a:r>
              <a:rPr lang="en-GB" sz="2800">
                <a:solidFill>
                  <a:srgbClr val="FFFFFF"/>
                </a:solidFill>
              </a:rPr>
              <a:t>along these roads that sense the sudden </a:t>
            </a:r>
            <a:r>
              <a:rPr b="1" lang="en-GB" sz="3000">
                <a:solidFill>
                  <a:srgbClr val="FF0000"/>
                </a:solidFill>
                <a:highlight>
                  <a:srgbClr val="434343"/>
                </a:highlight>
              </a:rPr>
              <a:t>crossing of animals</a:t>
            </a:r>
            <a:r>
              <a:rPr b="1" lang="en-GB" sz="2800">
                <a:solidFill>
                  <a:srgbClr val="FF0000"/>
                </a:solidFill>
                <a:highlight>
                  <a:srgbClr val="434343"/>
                </a:highlight>
              </a:rPr>
              <a:t> </a:t>
            </a:r>
            <a:r>
              <a:rPr lang="en-GB" sz="2800">
                <a:solidFill>
                  <a:srgbClr val="FFFFFF"/>
                </a:solidFill>
              </a:rPr>
              <a:t>and </a:t>
            </a:r>
            <a:r>
              <a:rPr b="1" lang="en-GB" sz="2800">
                <a:solidFill>
                  <a:srgbClr val="FFFFFF"/>
                </a:solidFill>
              </a:rPr>
              <a:t>alert </a:t>
            </a:r>
            <a:r>
              <a:rPr lang="en-GB" sz="2800">
                <a:solidFill>
                  <a:srgbClr val="FFFFFF"/>
                </a:solidFill>
              </a:rPr>
              <a:t>the driver in the vehicles through </a:t>
            </a:r>
            <a:r>
              <a:rPr b="1" lang="en-GB" sz="2800">
                <a:solidFill>
                  <a:srgbClr val="FF0000"/>
                </a:solidFill>
              </a:rPr>
              <a:t>caution lights</a:t>
            </a:r>
            <a:r>
              <a:rPr lang="en-GB" sz="2800">
                <a:solidFill>
                  <a:srgbClr val="FFFFFF"/>
                </a:solidFill>
              </a:rPr>
              <a:t> that are set upon the roads so that he can </a:t>
            </a:r>
            <a:r>
              <a:rPr b="1" lang="en-GB" sz="2800">
                <a:solidFill>
                  <a:srgbClr val="FF0000"/>
                </a:solidFill>
              </a:rPr>
              <a:t>slow down</a:t>
            </a:r>
            <a:r>
              <a:rPr lang="en-GB" sz="2800">
                <a:solidFill>
                  <a:srgbClr val="FFFFFF"/>
                </a:solidFill>
              </a:rPr>
              <a:t> or stop the vehicle and prevent the roadkill.</a:t>
            </a:r>
            <a:endParaRPr sz="2800">
              <a:solidFill>
                <a:srgbClr val="FFFFFF"/>
              </a:solidFill>
            </a:endParaRPr>
          </a:p>
          <a:p>
            <a:pPr indent="0" lvl="0" marL="0" rtl="0" algn="l">
              <a:spcBef>
                <a:spcPts val="1600"/>
              </a:spcBef>
              <a:spcAft>
                <a:spcPts val="0"/>
              </a:spcAft>
              <a:buNone/>
            </a:pPr>
            <a:r>
              <a:t/>
            </a:r>
            <a:endParaRPr sz="2800">
              <a:solidFill>
                <a:srgbClr val="FFFFFF"/>
              </a:solidFill>
            </a:endParaRPr>
          </a:p>
          <a:p>
            <a:pPr indent="0" lvl="0" marL="0" rtl="0" algn="l">
              <a:spcBef>
                <a:spcPts val="1600"/>
              </a:spcBef>
              <a:spcAft>
                <a:spcPts val="1600"/>
              </a:spcAft>
              <a:buNone/>
            </a:pPr>
            <a:r>
              <a:t/>
            </a:r>
            <a:endParaRPr sz="28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700">
                <a:solidFill>
                  <a:srgbClr val="000000"/>
                </a:solidFill>
              </a:rPr>
              <a:t>S</a:t>
            </a:r>
            <a:r>
              <a:rPr lang="en-GB">
                <a:solidFill>
                  <a:srgbClr val="000000"/>
                </a:solidFill>
              </a:rPr>
              <a:t>TATISTICS</a:t>
            </a:r>
            <a:endParaRPr/>
          </a:p>
        </p:txBody>
      </p:sp>
      <p:sp>
        <p:nvSpPr>
          <p:cNvPr id="220" name="Google Shape;220;p25"/>
          <p:cNvSpPr txBox="1"/>
          <p:nvPr>
            <p:ph idx="1" type="body"/>
          </p:nvPr>
        </p:nvSpPr>
        <p:spPr>
          <a:xfrm>
            <a:off x="3529900" y="1011825"/>
            <a:ext cx="4873500" cy="14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latin typeface="Times New Roman"/>
                <a:ea typeface="Times New Roman"/>
                <a:cs typeface="Times New Roman"/>
                <a:sym typeface="Times New Roman"/>
              </a:rPr>
              <a:t>H</a:t>
            </a:r>
            <a:r>
              <a:rPr lang="en-GB" sz="1200"/>
              <a:t>ighways passing through national reserves/wildlife sanctuaries have adverse impact upon wild animals</a:t>
            </a:r>
            <a:r>
              <a:rPr lang="en-GB" sz="1200">
                <a:highlight>
                  <a:srgbClr val="FFFFFF"/>
                </a:highlight>
              </a:rPr>
              <a:t>. The present survey was conducted to estimate the roadkills on the National Highways NH212 and NH67</a:t>
            </a:r>
            <a:r>
              <a:rPr lang="en-GB" sz="1200">
                <a:highlight>
                  <a:srgbClr val="4A86E8"/>
                </a:highlight>
              </a:rPr>
              <a:t> </a:t>
            </a:r>
            <a:r>
              <a:rPr lang="en-GB" sz="1200"/>
              <a:t>passing through Bandipur Tiger Reserve, Karnataka, India during summer and pre-monsoon season at various vegetational levels. </a:t>
            </a:r>
            <a:endParaRPr sz="1200"/>
          </a:p>
          <a:p>
            <a:pPr indent="0" lvl="0" marL="0" rtl="0" algn="l">
              <a:spcBef>
                <a:spcPts val="1600"/>
              </a:spcBef>
              <a:spcAft>
                <a:spcPts val="1600"/>
              </a:spcAft>
              <a:buNone/>
            </a:pPr>
            <a:r>
              <a:t/>
            </a:r>
            <a:endParaRPr sz="1200"/>
          </a:p>
        </p:txBody>
      </p:sp>
      <p:sp>
        <p:nvSpPr>
          <p:cNvPr id="221" name="Google Shape;221;p25"/>
          <p:cNvSpPr txBox="1"/>
          <p:nvPr/>
        </p:nvSpPr>
        <p:spPr>
          <a:xfrm>
            <a:off x="722900" y="2645320"/>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27 M </a:t>
            </a:r>
            <a:endParaRPr b="1" sz="4800">
              <a:solidFill>
                <a:schemeClr val="dk1"/>
              </a:solidFill>
              <a:latin typeface="Lato"/>
              <a:ea typeface="Lato"/>
              <a:cs typeface="Lato"/>
              <a:sym typeface="Lato"/>
            </a:endParaRPr>
          </a:p>
        </p:txBody>
      </p:sp>
      <p:cxnSp>
        <p:nvCxnSpPr>
          <p:cNvPr id="222" name="Google Shape;222;p25"/>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3" name="Google Shape;223;p25"/>
          <p:cNvSpPr txBox="1"/>
          <p:nvPr/>
        </p:nvSpPr>
        <p:spPr>
          <a:xfrm>
            <a:off x="3687600" y="2645320"/>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t/>
            </a:r>
            <a:endParaRPr b="1" sz="800">
              <a:solidFill>
                <a:schemeClr val="dk1"/>
              </a:solidFill>
              <a:latin typeface="Lato"/>
              <a:ea typeface="Lato"/>
              <a:cs typeface="Lato"/>
              <a:sym typeface="Lato"/>
            </a:endParaRPr>
          </a:p>
        </p:txBody>
      </p:sp>
      <p:sp>
        <p:nvSpPr>
          <p:cNvPr id="224" name="Google Shape;224;p25"/>
          <p:cNvSpPr txBox="1"/>
          <p:nvPr/>
        </p:nvSpPr>
        <p:spPr>
          <a:xfrm>
            <a:off x="3418200" y="270649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4800">
                <a:solidFill>
                  <a:schemeClr val="dk1"/>
                </a:solidFill>
                <a:latin typeface="Lato"/>
                <a:ea typeface="Lato"/>
                <a:cs typeface="Lato"/>
                <a:sym typeface="Lato"/>
              </a:rPr>
              <a:t>1.3 M </a:t>
            </a:r>
            <a:endParaRPr b="1" sz="4800">
              <a:solidFill>
                <a:schemeClr val="dk1"/>
              </a:solidFill>
              <a:latin typeface="Lato"/>
              <a:ea typeface="Lato"/>
              <a:cs typeface="Lato"/>
              <a:sym typeface="Lato"/>
            </a:endParaRPr>
          </a:p>
          <a:p>
            <a:pPr indent="0" lvl="0" marL="0" rtl="0" algn="ctr">
              <a:lnSpc>
                <a:spcPct val="115000"/>
              </a:lnSpc>
              <a:spcBef>
                <a:spcPts val="1600"/>
              </a:spcBef>
              <a:spcAft>
                <a:spcPts val="1600"/>
              </a:spcAft>
              <a:buClr>
                <a:srgbClr val="000000"/>
              </a:buClr>
              <a:buSzPts val="1100"/>
              <a:buFont typeface="Arial"/>
              <a:buNone/>
            </a:pPr>
            <a:r>
              <a:t/>
            </a:r>
            <a:endParaRPr b="1" sz="4500">
              <a:solidFill>
                <a:schemeClr val="dk1"/>
              </a:solidFill>
              <a:latin typeface="Lato"/>
              <a:ea typeface="Lato"/>
              <a:cs typeface="Lato"/>
              <a:sym typeface="Lato"/>
            </a:endParaRPr>
          </a:p>
        </p:txBody>
      </p:sp>
      <p:cxnSp>
        <p:nvCxnSpPr>
          <p:cNvPr id="225" name="Google Shape;225;p25"/>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6" name="Google Shape;226;p25"/>
          <p:cNvSpPr txBox="1"/>
          <p:nvPr/>
        </p:nvSpPr>
        <p:spPr>
          <a:xfrm>
            <a:off x="3456325" y="343999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4800">
                <a:solidFill>
                  <a:schemeClr val="dk1"/>
                </a:solidFill>
                <a:latin typeface="Lato"/>
                <a:ea typeface="Lato"/>
                <a:cs typeface="Lato"/>
                <a:sym typeface="Lato"/>
              </a:rPr>
              <a:t>animals</a:t>
            </a:r>
            <a:endParaRPr b="1" sz="4800">
              <a:solidFill>
                <a:schemeClr val="dk1"/>
              </a:solidFill>
              <a:latin typeface="Lato"/>
              <a:ea typeface="Lato"/>
              <a:cs typeface="Lato"/>
              <a:sym typeface="Lato"/>
            </a:endParaRPr>
          </a:p>
          <a:p>
            <a:pPr indent="0" lvl="0" marL="0" rtl="0" algn="ctr">
              <a:lnSpc>
                <a:spcPct val="115000"/>
              </a:lnSpc>
              <a:spcBef>
                <a:spcPts val="1600"/>
              </a:spcBef>
              <a:spcAft>
                <a:spcPts val="1600"/>
              </a:spcAft>
              <a:buClr>
                <a:srgbClr val="000000"/>
              </a:buClr>
              <a:buSzPts val="1100"/>
              <a:buFont typeface="Arial"/>
              <a:buNone/>
            </a:pPr>
            <a:r>
              <a:t/>
            </a:r>
            <a:endParaRPr b="1" sz="4500">
              <a:solidFill>
                <a:schemeClr val="dk1"/>
              </a:solidFill>
              <a:latin typeface="Lato"/>
              <a:ea typeface="Lato"/>
              <a:cs typeface="Lato"/>
              <a:sym typeface="Lato"/>
            </a:endParaRPr>
          </a:p>
        </p:txBody>
      </p:sp>
      <p:sp>
        <p:nvSpPr>
          <p:cNvPr id="227" name="Google Shape;227;p25"/>
          <p:cNvSpPr txBox="1"/>
          <p:nvPr/>
        </p:nvSpPr>
        <p:spPr>
          <a:xfrm>
            <a:off x="1068600" y="3440000"/>
            <a:ext cx="1768800" cy="8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4800">
                <a:solidFill>
                  <a:schemeClr val="dk1"/>
                </a:solidFill>
                <a:latin typeface="Lato"/>
                <a:ea typeface="Lato"/>
                <a:cs typeface="Lato"/>
                <a:sym typeface="Lato"/>
              </a:rPr>
              <a:t>Birds</a:t>
            </a:r>
            <a:endParaRPr b="1" sz="4800">
              <a:solidFill>
                <a:schemeClr val="dk1"/>
              </a:solidFill>
              <a:latin typeface="Lato"/>
              <a:ea typeface="Lato"/>
              <a:cs typeface="Lato"/>
              <a:sym typeface="Lato"/>
            </a:endParaRPr>
          </a:p>
          <a:p>
            <a:pPr indent="0" lvl="0" marL="0" rtl="0" algn="ctr">
              <a:lnSpc>
                <a:spcPct val="115000"/>
              </a:lnSpc>
              <a:spcBef>
                <a:spcPts val="1600"/>
              </a:spcBef>
              <a:spcAft>
                <a:spcPts val="1600"/>
              </a:spcAft>
              <a:buClr>
                <a:srgbClr val="000000"/>
              </a:buClr>
              <a:buSzPts val="1100"/>
              <a:buFont typeface="Arial"/>
              <a:buNone/>
            </a:pPr>
            <a:r>
              <a:t/>
            </a:r>
            <a:endParaRPr b="1" sz="4800">
              <a:solidFill>
                <a:schemeClr val="dk1"/>
              </a:solidFill>
              <a:latin typeface="Lato"/>
              <a:ea typeface="Lato"/>
              <a:cs typeface="Lato"/>
              <a:sym typeface="Lato"/>
            </a:endParaRPr>
          </a:p>
        </p:txBody>
      </p:sp>
      <p:sp>
        <p:nvSpPr>
          <p:cNvPr id="228" name="Google Shape;228;p25"/>
          <p:cNvSpPr txBox="1"/>
          <p:nvPr/>
        </p:nvSpPr>
        <p:spPr>
          <a:xfrm>
            <a:off x="6189750" y="270649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GB" sz="4800">
                <a:solidFill>
                  <a:schemeClr val="dk1"/>
                </a:solidFill>
                <a:latin typeface="Lato"/>
                <a:ea typeface="Lato"/>
                <a:cs typeface="Lato"/>
                <a:sym typeface="Lato"/>
              </a:rPr>
              <a:t>253 K</a:t>
            </a:r>
            <a:endParaRPr b="1" sz="4500">
              <a:solidFill>
                <a:schemeClr val="dk1"/>
              </a:solidFill>
              <a:latin typeface="Lato"/>
              <a:ea typeface="Lato"/>
              <a:cs typeface="Lato"/>
              <a:sym typeface="Lato"/>
            </a:endParaRPr>
          </a:p>
        </p:txBody>
      </p:sp>
      <p:sp>
        <p:nvSpPr>
          <p:cNvPr id="229" name="Google Shape;229;p25"/>
          <p:cNvSpPr txBox="1"/>
          <p:nvPr/>
        </p:nvSpPr>
        <p:spPr>
          <a:xfrm>
            <a:off x="6189750" y="343999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4800">
                <a:solidFill>
                  <a:schemeClr val="dk1"/>
                </a:solidFill>
                <a:latin typeface="Lato"/>
                <a:ea typeface="Lato"/>
                <a:cs typeface="Lato"/>
                <a:sym typeface="Lato"/>
              </a:rPr>
              <a:t>annual</a:t>
            </a:r>
            <a:endParaRPr b="1" sz="4800">
              <a:solidFill>
                <a:schemeClr val="dk1"/>
              </a:solidFill>
              <a:latin typeface="Lato"/>
              <a:ea typeface="Lato"/>
              <a:cs typeface="Lato"/>
              <a:sym typeface="Lato"/>
            </a:endParaRPr>
          </a:p>
          <a:p>
            <a:pPr indent="0" lvl="0" marL="0" rtl="0" algn="ctr">
              <a:lnSpc>
                <a:spcPct val="115000"/>
              </a:lnSpc>
              <a:spcBef>
                <a:spcPts val="1600"/>
              </a:spcBef>
              <a:spcAft>
                <a:spcPts val="1600"/>
              </a:spcAft>
              <a:buClr>
                <a:srgbClr val="000000"/>
              </a:buClr>
              <a:buSzPts val="1100"/>
              <a:buFont typeface="Arial"/>
              <a:buNone/>
            </a:pPr>
            <a:r>
              <a:t/>
            </a:r>
            <a:endParaRPr b="1" sz="4500">
              <a:solidFill>
                <a:schemeClr val="dk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pic>
        <p:nvPicPr>
          <p:cNvPr id="234" name="Google Shape;234;p26"/>
          <p:cNvPicPr preferRelativeResize="0"/>
          <p:nvPr/>
        </p:nvPicPr>
        <p:blipFill rotWithShape="1">
          <a:blip r:embed="rId3">
            <a:alphaModFix/>
          </a:blip>
          <a:srcRect b="0" l="-3070" r="3069" t="0"/>
          <a:stretch/>
        </p:blipFill>
        <p:spPr>
          <a:xfrm>
            <a:off x="728409" y="573535"/>
            <a:ext cx="6530875" cy="3996425"/>
          </a:xfrm>
          <a:prstGeom prst="rect">
            <a:avLst/>
          </a:prstGeom>
          <a:noFill/>
          <a:ln>
            <a:noFill/>
          </a:ln>
        </p:spPr>
      </p:pic>
      <p:sp>
        <p:nvSpPr>
          <p:cNvPr id="235" name="Google Shape;235;p26"/>
          <p:cNvSpPr txBox="1"/>
          <p:nvPr/>
        </p:nvSpPr>
        <p:spPr>
          <a:xfrm>
            <a:off x="957338" y="4580725"/>
            <a:ext cx="6962700" cy="4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Roadkill animals on national highways of Karnataka, India - </a:t>
            </a:r>
            <a:r>
              <a:rPr lang="en-GB" u="sng">
                <a:solidFill>
                  <a:schemeClr val="hlink"/>
                </a:solidFill>
                <a:latin typeface="Lato"/>
                <a:ea typeface="Lato"/>
                <a:cs typeface="Lato"/>
                <a:sym typeface="Lato"/>
                <a:hlinkClick r:id="rId4"/>
              </a:rPr>
              <a:t>Wildlife Institute of India</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